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280" r:id="rId4"/>
    <p:sldId id="270" r:id="rId5"/>
    <p:sldId id="283" r:id="rId6"/>
    <p:sldId id="272" r:id="rId7"/>
    <p:sldId id="274" r:id="rId8"/>
    <p:sldId id="275" r:id="rId9"/>
    <p:sldId id="284" r:id="rId10"/>
    <p:sldId id="257" r:id="rId11"/>
    <p:sldId id="258" r:id="rId12"/>
    <p:sldId id="259" r:id="rId13"/>
    <p:sldId id="261" r:id="rId14"/>
    <p:sldId id="260" r:id="rId15"/>
    <p:sldId id="268" r:id="rId16"/>
    <p:sldId id="267" r:id="rId17"/>
    <p:sldId id="277" r:id="rId18"/>
    <p:sldId id="282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AF3B4A1-2871-4943-A33C-FB5A2EB24829}">
          <p14:sldIdLst>
            <p14:sldId id="256"/>
            <p14:sldId id="281"/>
            <p14:sldId id="280"/>
            <p14:sldId id="270"/>
            <p14:sldId id="283"/>
            <p14:sldId id="272"/>
            <p14:sldId id="274"/>
            <p14:sldId id="275"/>
            <p14:sldId id="284"/>
            <p14:sldId id="257"/>
            <p14:sldId id="258"/>
            <p14:sldId id="259"/>
            <p14:sldId id="261"/>
            <p14:sldId id="260"/>
          </p14:sldIdLst>
        </p14:section>
        <p14:section name="Раздел без заголовка" id="{E56C84F7-B2FE-4BB4-84A8-EAEB66A49BA7}">
          <p14:sldIdLst>
            <p14:sldId id="268"/>
            <p14:sldId id="267"/>
            <p14:sldId id="277"/>
            <p14:sldId id="282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6" d="100"/>
          <a:sy n="46" d="100"/>
        </p:scale>
        <p:origin x="7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68DD1-B1BD-4CBB-8DC3-C6B115DD4D32}" type="doc">
      <dgm:prSet loTypeId="urn:microsoft.com/office/officeart/2005/8/layout/radial1" loCatId="relationship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90B8558-D44A-4EF6-A0B6-5FE5EF55B73F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>
          <a:solidFill>
            <a:srgbClr val="FF4B4B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МБУ «МИМЦ»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координация, сопровождение</a:t>
          </a:r>
        </a:p>
      </dgm:t>
    </dgm:pt>
    <dgm:pt modelId="{FFE4C33A-DF81-4486-92C7-D058E1211B77}" type="parTrans" cxnId="{C6643E94-76CF-41A0-802D-8B81A08B630C}">
      <dgm:prSet/>
      <dgm:spPr/>
      <dgm:t>
        <a:bodyPr/>
        <a:lstStyle/>
        <a:p>
          <a:endParaRPr lang="ru-RU"/>
        </a:p>
      </dgm:t>
    </dgm:pt>
    <dgm:pt modelId="{5B9834A6-10B6-43DC-B207-8287DA33C845}" type="sibTrans" cxnId="{C6643E94-76CF-41A0-802D-8B81A08B630C}">
      <dgm:prSet/>
      <dgm:spPr/>
      <dgm:t>
        <a:bodyPr/>
        <a:lstStyle/>
        <a:p>
          <a:endParaRPr lang="ru-RU"/>
        </a:p>
      </dgm:t>
    </dgm:pt>
    <dgm:pt modelId="{79D2EA78-0DA7-4667-BD42-DF94FC3C702E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>
          <a:solidFill>
            <a:srgbClr val="FF4B4B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Рамка профессиональных конкурсов</a:t>
          </a:r>
          <a:endParaRPr lang="ru-RU" sz="1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95F9F-687E-480F-9ABD-98C5DC48FE00}" type="parTrans" cxnId="{516016F4-64D9-4AE2-831D-6BE6DB03C02F}">
      <dgm:prSet/>
      <dgm:spPr/>
      <dgm:t>
        <a:bodyPr/>
        <a:lstStyle/>
        <a:p>
          <a:endParaRPr lang="ru-RU"/>
        </a:p>
      </dgm:t>
    </dgm:pt>
    <dgm:pt modelId="{AB3FD254-758A-48AB-811F-757FEC8851BD}" type="sibTrans" cxnId="{516016F4-64D9-4AE2-831D-6BE6DB03C02F}">
      <dgm:prSet/>
      <dgm:spPr/>
      <dgm:t>
        <a:bodyPr/>
        <a:lstStyle/>
        <a:p>
          <a:endParaRPr lang="ru-RU"/>
        </a:p>
      </dgm:t>
    </dgm:pt>
    <dgm:pt modelId="{83C7EB24-A5C2-4A6B-9131-FBBFAB088FEB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профессиональным развитием управленцев и педагогов </a:t>
          </a:r>
        </a:p>
      </dgm:t>
    </dgm:pt>
    <dgm:pt modelId="{9FB55578-05C5-4CE4-916C-83E75A7D6903}" type="parTrans" cxnId="{D9885AE5-B1BA-49FD-B35B-EF4A3B1CBE87}">
      <dgm:prSet/>
      <dgm:spPr/>
      <dgm:t>
        <a:bodyPr/>
        <a:lstStyle/>
        <a:p>
          <a:endParaRPr lang="ru-RU"/>
        </a:p>
      </dgm:t>
    </dgm:pt>
    <dgm:pt modelId="{684CF7B3-D6AD-45AD-9578-B2B26888694F}" type="sibTrans" cxnId="{D9885AE5-B1BA-49FD-B35B-EF4A3B1CBE87}">
      <dgm:prSet/>
      <dgm:spPr/>
      <dgm:t>
        <a:bodyPr/>
        <a:lstStyle/>
        <a:p>
          <a:endParaRPr lang="ru-RU"/>
        </a:p>
      </dgm:t>
    </dgm:pt>
    <dgm:pt modelId="{C193FDB8-D913-4161-8E95-54ACC7F1241A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>
          <a:solidFill>
            <a:srgbClr val="FFBD29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Приоритет системно  -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деятельностных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технологий и практико-ориентированных форм</a:t>
          </a:r>
        </a:p>
      </dgm:t>
    </dgm:pt>
    <dgm:pt modelId="{B5228513-3889-4A34-8051-7B3D9368220D}" type="parTrans" cxnId="{E296AC31-1E7B-4992-8D55-CA77692937CE}">
      <dgm:prSet/>
      <dgm:spPr/>
      <dgm:t>
        <a:bodyPr/>
        <a:lstStyle/>
        <a:p>
          <a:endParaRPr lang="ru-RU"/>
        </a:p>
      </dgm:t>
    </dgm:pt>
    <dgm:pt modelId="{3934FB8A-4DB7-4101-A8E8-0F166750CAB4}" type="sibTrans" cxnId="{E296AC31-1E7B-4992-8D55-CA77692937CE}">
      <dgm:prSet/>
      <dgm:spPr/>
      <dgm:t>
        <a:bodyPr/>
        <a:lstStyle/>
        <a:p>
          <a:endParaRPr lang="ru-RU"/>
        </a:p>
      </dgm:t>
    </dgm:pt>
    <dgm:pt modelId="{2A95464D-512B-41CA-BF32-512BF4A7DFA9}">
      <dgm:prSet phldrT="[Текст]" custT="1"/>
      <dgm:spPr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>
          <a:solidFill>
            <a:srgbClr val="00B0F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новых форм методической работы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межпредметные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объединения, места освоения опыта «внутри» ОО, кафедры ЛПИ в ОО)</a:t>
          </a:r>
        </a:p>
      </dgm:t>
    </dgm:pt>
    <dgm:pt modelId="{8A2996FC-ABC2-4AF1-8064-D1CC62E6FCFF}" type="parTrans" cxnId="{9DADEB43-D206-470E-B763-A19CDE867D0B}">
      <dgm:prSet/>
      <dgm:spPr/>
      <dgm:t>
        <a:bodyPr/>
        <a:lstStyle/>
        <a:p>
          <a:endParaRPr lang="ru-RU"/>
        </a:p>
      </dgm:t>
    </dgm:pt>
    <dgm:pt modelId="{E3939218-56EC-4B9A-8894-712F99DD5ACF}" type="sibTrans" cxnId="{9DADEB43-D206-470E-B763-A19CDE867D0B}">
      <dgm:prSet/>
      <dgm:spPr/>
      <dgm:t>
        <a:bodyPr/>
        <a:lstStyle/>
        <a:p>
          <a:endParaRPr lang="ru-RU"/>
        </a:p>
      </dgm:t>
    </dgm:pt>
    <dgm:pt modelId="{EBCC96D2-9BE3-4B72-A738-C10C91A355B1}">
      <dgm:prSet phldrT="[Текст]" custT="1"/>
      <dgm:spPr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>
          <a:solidFill>
            <a:srgbClr val="FFBD29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«Новые» профессиональные группы 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(сетевые,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тьюторские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экспертные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BD953-C5C5-40C4-8939-0AC4344CF9D5}" type="parTrans" cxnId="{059FE1C4-49F3-461C-9F32-5B2FE890440E}">
      <dgm:prSet/>
      <dgm:spPr/>
      <dgm:t>
        <a:bodyPr/>
        <a:lstStyle/>
        <a:p>
          <a:endParaRPr lang="ru-RU"/>
        </a:p>
      </dgm:t>
    </dgm:pt>
    <dgm:pt modelId="{7223A991-E56F-4703-9E86-573C41E078AF}" type="sibTrans" cxnId="{059FE1C4-49F3-461C-9F32-5B2FE890440E}">
      <dgm:prSet/>
      <dgm:spPr/>
      <dgm:t>
        <a:bodyPr/>
        <a:lstStyle/>
        <a:p>
          <a:endParaRPr lang="ru-RU"/>
        </a:p>
      </dgm:t>
    </dgm:pt>
    <dgm:pt modelId="{866EE0CC-EB7D-4137-BF8A-9D905E71167D}">
      <dgm:prSet phldrT="[Текст]" custT="1"/>
      <dgm:spPr>
        <a:gradFill rotWithShape="0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традиционных форм методической работы с «новым» содержанием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(ГМО (предметные)</a:t>
          </a:r>
        </a:p>
      </dgm:t>
    </dgm:pt>
    <dgm:pt modelId="{7A4FBB22-7A47-4F5A-9C5E-04119A9CFE91}" type="parTrans" cxnId="{8D3F83D6-BC6D-496E-A6F0-C0C079F2A985}">
      <dgm:prSet/>
      <dgm:spPr/>
      <dgm:t>
        <a:bodyPr/>
        <a:lstStyle/>
        <a:p>
          <a:endParaRPr lang="ru-RU"/>
        </a:p>
      </dgm:t>
    </dgm:pt>
    <dgm:pt modelId="{90EA1FFD-C615-414C-A508-913150BFC7EC}" type="sibTrans" cxnId="{8D3F83D6-BC6D-496E-A6F0-C0C079F2A985}">
      <dgm:prSet/>
      <dgm:spPr/>
      <dgm:t>
        <a:bodyPr/>
        <a:lstStyle/>
        <a:p>
          <a:endParaRPr lang="ru-RU"/>
        </a:p>
      </dgm:t>
    </dgm:pt>
    <dgm:pt modelId="{BEFC2E53-9996-4C0A-B60D-66801EF98404}">
      <dgm:prSet phldrT="[Текст]" custT="1"/>
      <dgm:spPr>
        <a:gradFill rotWithShape="0">
          <a:gsLst>
            <a:gs pos="0">
              <a:schemeClr val="bg1"/>
            </a:gs>
            <a:gs pos="0">
              <a:schemeClr val="accent4">
                <a:tint val="12000"/>
                <a:satMod val="255000"/>
              </a:schemeClr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Единое информационно-методическое пространство 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места предъявления опыта)</a:t>
          </a:r>
        </a:p>
      </dgm:t>
    </dgm:pt>
    <dgm:pt modelId="{AAC2ACFE-5FBC-4468-8140-B9A278CE93D3}" type="parTrans" cxnId="{6520FE3E-B5F4-4D9A-B91B-0EB5E5DCA39B}">
      <dgm:prSet/>
      <dgm:spPr/>
      <dgm:t>
        <a:bodyPr/>
        <a:lstStyle/>
        <a:p>
          <a:endParaRPr lang="ru-RU"/>
        </a:p>
      </dgm:t>
    </dgm:pt>
    <dgm:pt modelId="{6F403B6C-82EB-4F8E-9AEC-E864F7C1798B}" type="sibTrans" cxnId="{6520FE3E-B5F4-4D9A-B91B-0EB5E5DCA39B}">
      <dgm:prSet/>
      <dgm:spPr/>
      <dgm:t>
        <a:bodyPr/>
        <a:lstStyle/>
        <a:p>
          <a:endParaRPr lang="ru-RU"/>
        </a:p>
      </dgm:t>
    </dgm:pt>
    <dgm:pt modelId="{20264E38-C7CB-4164-A81F-0F7172C2A05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Единая система методической работы</a:t>
          </a:r>
        </a:p>
      </dgm:t>
    </dgm:pt>
    <dgm:pt modelId="{8A3CA7CE-6DF2-4B6B-BE84-0D836F137CB6}" type="parTrans" cxnId="{5B70C46A-4320-40E7-A719-20FD22F570CE}">
      <dgm:prSet/>
      <dgm:spPr/>
      <dgm:t>
        <a:bodyPr/>
        <a:lstStyle/>
        <a:p>
          <a:endParaRPr lang="ru-RU"/>
        </a:p>
      </dgm:t>
    </dgm:pt>
    <dgm:pt modelId="{C4C7B343-1ADC-4BD3-9ED9-44539E27F377}" type="sibTrans" cxnId="{5B70C46A-4320-40E7-A719-20FD22F570CE}">
      <dgm:prSet/>
      <dgm:spPr/>
      <dgm:t>
        <a:bodyPr/>
        <a:lstStyle/>
        <a:p>
          <a:endParaRPr lang="ru-RU"/>
        </a:p>
      </dgm:t>
    </dgm:pt>
    <dgm:pt modelId="{EE05380B-F61A-4FA3-9E11-5E59F3EDE0EE}" type="pres">
      <dgm:prSet presAssocID="{1EE68DD1-B1BD-4CBB-8DC3-C6B115DD4D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F8DB21-CFFF-43B0-A52F-C5551060428B}" type="pres">
      <dgm:prSet presAssocID="{20264E38-C7CB-4164-A81F-0F7172C2A050}" presName="centerShape" presStyleLbl="node0" presStyleIdx="0" presStyleCnt="1" custScaleX="197805" custScaleY="197806" custLinFactNeighborX="-203" custLinFactNeighborY="-1392"/>
      <dgm:spPr/>
      <dgm:t>
        <a:bodyPr/>
        <a:lstStyle/>
        <a:p>
          <a:endParaRPr lang="ru-RU"/>
        </a:p>
      </dgm:t>
    </dgm:pt>
    <dgm:pt modelId="{D16761E5-17BE-49B4-850D-6C4C354D3134}" type="pres">
      <dgm:prSet presAssocID="{FFE4C33A-DF81-4486-92C7-D058E1211B77}" presName="Name9" presStyleLbl="parChTrans1D2" presStyleIdx="0" presStyleCnt="8"/>
      <dgm:spPr/>
      <dgm:t>
        <a:bodyPr/>
        <a:lstStyle/>
        <a:p>
          <a:endParaRPr lang="ru-RU"/>
        </a:p>
      </dgm:t>
    </dgm:pt>
    <dgm:pt modelId="{425F98B6-4B21-4B0F-AC2F-1532F7A56E72}" type="pres">
      <dgm:prSet presAssocID="{FFE4C33A-DF81-4486-92C7-D058E1211B77}" presName="connTx" presStyleLbl="parChTrans1D2" presStyleIdx="0" presStyleCnt="8"/>
      <dgm:spPr/>
      <dgm:t>
        <a:bodyPr/>
        <a:lstStyle/>
        <a:p>
          <a:endParaRPr lang="ru-RU"/>
        </a:p>
      </dgm:t>
    </dgm:pt>
    <dgm:pt modelId="{EAD87CF5-DF03-4412-9000-AA899ADC3279}" type="pres">
      <dgm:prSet presAssocID="{190B8558-D44A-4EF6-A0B6-5FE5EF55B73F}" presName="node" presStyleLbl="node1" presStyleIdx="0" presStyleCnt="8" custScaleX="214579" custScaleY="68535" custRadScaleRad="92320" custRadScaleInc="-41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C53DE98-770D-4C2B-A4DC-A07D0E0C7321}" type="pres">
      <dgm:prSet presAssocID="{90395F9F-687E-480F-9ABD-98C5DC48FE00}" presName="Name9" presStyleLbl="parChTrans1D2" presStyleIdx="1" presStyleCnt="8"/>
      <dgm:spPr/>
      <dgm:t>
        <a:bodyPr/>
        <a:lstStyle/>
        <a:p>
          <a:endParaRPr lang="ru-RU"/>
        </a:p>
      </dgm:t>
    </dgm:pt>
    <dgm:pt modelId="{182DDE67-49B3-437D-9D23-BEA562EEBD1E}" type="pres">
      <dgm:prSet presAssocID="{90395F9F-687E-480F-9ABD-98C5DC48FE00}" presName="connTx" presStyleLbl="parChTrans1D2" presStyleIdx="1" presStyleCnt="8"/>
      <dgm:spPr/>
      <dgm:t>
        <a:bodyPr/>
        <a:lstStyle/>
        <a:p>
          <a:endParaRPr lang="ru-RU"/>
        </a:p>
      </dgm:t>
    </dgm:pt>
    <dgm:pt modelId="{428A4067-23CA-4FE7-967C-6D4DE67A87EC}" type="pres">
      <dgm:prSet presAssocID="{79D2EA78-0DA7-4667-BD42-DF94FC3C702E}" presName="node" presStyleLbl="node1" presStyleIdx="1" presStyleCnt="8" custScaleX="214580" custScaleY="74077" custRadScaleRad="102874" custRadScaleInc="6001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022030E-F3BB-4B67-8900-25913D0D5B93}" type="pres">
      <dgm:prSet presAssocID="{9FB55578-05C5-4CE4-916C-83E75A7D6903}" presName="Name9" presStyleLbl="parChTrans1D2" presStyleIdx="2" presStyleCnt="8"/>
      <dgm:spPr/>
      <dgm:t>
        <a:bodyPr/>
        <a:lstStyle/>
        <a:p>
          <a:endParaRPr lang="ru-RU"/>
        </a:p>
      </dgm:t>
    </dgm:pt>
    <dgm:pt modelId="{74E937ED-2513-45E3-9377-D91A6D442450}" type="pres">
      <dgm:prSet presAssocID="{9FB55578-05C5-4CE4-916C-83E75A7D6903}" presName="connTx" presStyleLbl="parChTrans1D2" presStyleIdx="2" presStyleCnt="8"/>
      <dgm:spPr/>
      <dgm:t>
        <a:bodyPr/>
        <a:lstStyle/>
        <a:p>
          <a:endParaRPr lang="ru-RU"/>
        </a:p>
      </dgm:t>
    </dgm:pt>
    <dgm:pt modelId="{D7E2FFA8-7950-466B-A8E4-1109C27E30F5}" type="pres">
      <dgm:prSet presAssocID="{83C7EB24-A5C2-4A6B-9131-FBBFAB088FEB}" presName="node" presStyleLbl="node1" presStyleIdx="2" presStyleCnt="8" custScaleX="214579" custScaleY="95837" custRadScaleRad="131311" custRadScaleInc="257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767ACD2-3DEB-4B87-A94C-344DED1577CE}" type="pres">
      <dgm:prSet presAssocID="{B5228513-3889-4A34-8051-7B3D9368220D}" presName="Name9" presStyleLbl="parChTrans1D2" presStyleIdx="3" presStyleCnt="8"/>
      <dgm:spPr/>
      <dgm:t>
        <a:bodyPr/>
        <a:lstStyle/>
        <a:p>
          <a:endParaRPr lang="ru-RU"/>
        </a:p>
      </dgm:t>
    </dgm:pt>
    <dgm:pt modelId="{887C9435-4563-4210-8EC6-C960CC8DED05}" type="pres">
      <dgm:prSet presAssocID="{B5228513-3889-4A34-8051-7B3D9368220D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DD998B6-7EF9-47CB-B1BF-92BB2B5D2A78}" type="pres">
      <dgm:prSet presAssocID="{C193FDB8-D913-4161-8E95-54ACC7F1241A}" presName="node" presStyleLbl="node1" presStyleIdx="3" presStyleCnt="8" custScaleX="214579" custScaleY="142781" custRadScaleRad="162666" custRadScaleInc="-3674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9D4E6C1-9B32-460F-838B-DE8E5CDE6980}" type="pres">
      <dgm:prSet presAssocID="{8A2996FC-ABC2-4AF1-8064-D1CC62E6FCFF}" presName="Name9" presStyleLbl="parChTrans1D2" presStyleIdx="4" presStyleCnt="8"/>
      <dgm:spPr/>
      <dgm:t>
        <a:bodyPr/>
        <a:lstStyle/>
        <a:p>
          <a:endParaRPr lang="ru-RU"/>
        </a:p>
      </dgm:t>
    </dgm:pt>
    <dgm:pt modelId="{CC26DC44-534C-4B6D-AEAC-85BAB135AC9C}" type="pres">
      <dgm:prSet presAssocID="{8A2996FC-ABC2-4AF1-8064-D1CC62E6FCFF}" presName="connTx" presStyleLbl="parChTrans1D2" presStyleIdx="4" presStyleCnt="8"/>
      <dgm:spPr/>
      <dgm:t>
        <a:bodyPr/>
        <a:lstStyle/>
        <a:p>
          <a:endParaRPr lang="ru-RU"/>
        </a:p>
      </dgm:t>
    </dgm:pt>
    <dgm:pt modelId="{8F668C35-56E9-4832-9459-1C09AF05FD28}" type="pres">
      <dgm:prSet presAssocID="{2A95464D-512B-41CA-BF32-512BF4A7DFA9}" presName="node" presStyleLbl="node1" presStyleIdx="4" presStyleCnt="8" custScaleX="214603" custScaleY="142633" custRadScaleRad="149453" custRadScaleInc="-53078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E6C0A98-F7CE-464C-984A-8C2DA33D5AB1}" type="pres">
      <dgm:prSet presAssocID="{C69BD953-C5C5-40C4-8939-0AC4344CF9D5}" presName="Name9" presStyleLbl="parChTrans1D2" presStyleIdx="5" presStyleCnt="8"/>
      <dgm:spPr/>
      <dgm:t>
        <a:bodyPr/>
        <a:lstStyle/>
        <a:p>
          <a:endParaRPr lang="ru-RU"/>
        </a:p>
      </dgm:t>
    </dgm:pt>
    <dgm:pt modelId="{190CCDE6-B3C2-4661-9CDA-938A8348F34E}" type="pres">
      <dgm:prSet presAssocID="{C69BD953-C5C5-40C4-8939-0AC4344CF9D5}" presName="connTx" presStyleLbl="parChTrans1D2" presStyleIdx="5" presStyleCnt="8"/>
      <dgm:spPr/>
      <dgm:t>
        <a:bodyPr/>
        <a:lstStyle/>
        <a:p>
          <a:endParaRPr lang="ru-RU"/>
        </a:p>
      </dgm:t>
    </dgm:pt>
    <dgm:pt modelId="{CFF04802-583C-4C28-AD10-4F1809E666C0}" type="pres">
      <dgm:prSet presAssocID="{EBCC96D2-9BE3-4B72-A738-C10C91A355B1}" presName="node" presStyleLbl="node1" presStyleIdx="5" presStyleCnt="8" custScaleX="214579" custScaleY="142781" custRadScaleRad="160840" custRadScaleInc="4717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4A65A61-E28F-4759-8A0E-41C4F5EE5BB1}" type="pres">
      <dgm:prSet presAssocID="{7A4FBB22-7A47-4F5A-9C5E-04119A9CFE91}" presName="Name9" presStyleLbl="parChTrans1D2" presStyleIdx="6" presStyleCnt="8"/>
      <dgm:spPr/>
      <dgm:t>
        <a:bodyPr/>
        <a:lstStyle/>
        <a:p>
          <a:endParaRPr lang="ru-RU"/>
        </a:p>
      </dgm:t>
    </dgm:pt>
    <dgm:pt modelId="{CC23708A-6DFD-4618-ABD2-6CDAADA9A89D}" type="pres">
      <dgm:prSet presAssocID="{7A4FBB22-7A47-4F5A-9C5E-04119A9CFE91}" presName="connTx" presStyleLbl="parChTrans1D2" presStyleIdx="6" presStyleCnt="8"/>
      <dgm:spPr/>
      <dgm:t>
        <a:bodyPr/>
        <a:lstStyle/>
        <a:p>
          <a:endParaRPr lang="ru-RU"/>
        </a:p>
      </dgm:t>
    </dgm:pt>
    <dgm:pt modelId="{5A8D7EA6-B156-4596-9D68-7436ACF1E4A6}" type="pres">
      <dgm:prSet presAssocID="{866EE0CC-EB7D-4137-BF8A-9D905E71167D}" presName="node" presStyleLbl="node1" presStyleIdx="6" presStyleCnt="8" custScaleX="214579" custScaleY="142781" custRadScaleRad="148889" custRadScaleInc="12499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27E93-1CC6-4D8A-AEA0-9A6CD5403C75}" type="pres">
      <dgm:prSet presAssocID="{AAC2ACFE-5FBC-4468-8140-B9A278CE93D3}" presName="Name9" presStyleLbl="parChTrans1D2" presStyleIdx="7" presStyleCnt="8"/>
      <dgm:spPr/>
      <dgm:t>
        <a:bodyPr/>
        <a:lstStyle/>
        <a:p>
          <a:endParaRPr lang="ru-RU"/>
        </a:p>
      </dgm:t>
    </dgm:pt>
    <dgm:pt modelId="{6A6AB870-A4C4-4FF4-923B-5BDAD9F26D0F}" type="pres">
      <dgm:prSet presAssocID="{AAC2ACFE-5FBC-4468-8140-B9A278CE93D3}" presName="connTx" presStyleLbl="parChTrans1D2" presStyleIdx="7" presStyleCnt="8"/>
      <dgm:spPr/>
      <dgm:t>
        <a:bodyPr/>
        <a:lstStyle/>
        <a:p>
          <a:endParaRPr lang="ru-RU"/>
        </a:p>
      </dgm:t>
    </dgm:pt>
    <dgm:pt modelId="{4942A6AF-D0AB-4B93-87C6-123553A00247}" type="pres">
      <dgm:prSet presAssocID="{BEFC2E53-9996-4C0A-B60D-66801EF98404}" presName="node" presStyleLbl="node1" presStyleIdx="7" presStyleCnt="8" custScaleX="214579" custScaleY="95731" custRadScaleRad="131428" custRadScaleInc="-2108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B981CC8A-854C-43C4-9738-734C88F94620}" type="presOf" srcId="{EBCC96D2-9BE3-4B72-A738-C10C91A355B1}" destId="{CFF04802-583C-4C28-AD10-4F1809E666C0}" srcOrd="0" destOrd="0" presId="urn:microsoft.com/office/officeart/2005/8/layout/radial1"/>
    <dgm:cxn modelId="{4D04EB7A-6E69-4C0D-AE21-F7D863E49732}" type="presOf" srcId="{90395F9F-687E-480F-9ABD-98C5DC48FE00}" destId="{182DDE67-49B3-437D-9D23-BEA562EEBD1E}" srcOrd="1" destOrd="0" presId="urn:microsoft.com/office/officeart/2005/8/layout/radial1"/>
    <dgm:cxn modelId="{2F6A7AF3-1CF9-4D95-A683-30CE92BD5350}" type="presOf" srcId="{1EE68DD1-B1BD-4CBB-8DC3-C6B115DD4D32}" destId="{EE05380B-F61A-4FA3-9E11-5E59F3EDE0EE}" srcOrd="0" destOrd="0" presId="urn:microsoft.com/office/officeart/2005/8/layout/radial1"/>
    <dgm:cxn modelId="{8D3F83D6-BC6D-496E-A6F0-C0C079F2A985}" srcId="{20264E38-C7CB-4164-A81F-0F7172C2A050}" destId="{866EE0CC-EB7D-4137-BF8A-9D905E71167D}" srcOrd="6" destOrd="0" parTransId="{7A4FBB22-7A47-4F5A-9C5E-04119A9CFE91}" sibTransId="{90EA1FFD-C615-414C-A508-913150BFC7EC}"/>
    <dgm:cxn modelId="{8CC020ED-6AD5-4642-8FCC-0633F6F0E4D5}" type="presOf" srcId="{2A95464D-512B-41CA-BF32-512BF4A7DFA9}" destId="{8F668C35-56E9-4832-9459-1C09AF05FD28}" srcOrd="0" destOrd="0" presId="urn:microsoft.com/office/officeart/2005/8/layout/radial1"/>
    <dgm:cxn modelId="{3A690A5F-3E23-46D0-902F-71AC521A2213}" type="presOf" srcId="{190B8558-D44A-4EF6-A0B6-5FE5EF55B73F}" destId="{EAD87CF5-DF03-4412-9000-AA899ADC3279}" srcOrd="0" destOrd="0" presId="urn:microsoft.com/office/officeart/2005/8/layout/radial1"/>
    <dgm:cxn modelId="{B6B8439B-986C-4000-858D-3A2D2AC73660}" type="presOf" srcId="{7A4FBB22-7A47-4F5A-9C5E-04119A9CFE91}" destId="{84A65A61-E28F-4759-8A0E-41C4F5EE5BB1}" srcOrd="0" destOrd="0" presId="urn:microsoft.com/office/officeart/2005/8/layout/radial1"/>
    <dgm:cxn modelId="{F1D62DDC-FDBA-4A30-AE9B-6D3AB1B47EA1}" type="presOf" srcId="{9FB55578-05C5-4CE4-916C-83E75A7D6903}" destId="{8022030E-F3BB-4B67-8900-25913D0D5B93}" srcOrd="0" destOrd="0" presId="urn:microsoft.com/office/officeart/2005/8/layout/radial1"/>
    <dgm:cxn modelId="{5B70C46A-4320-40E7-A719-20FD22F570CE}" srcId="{1EE68DD1-B1BD-4CBB-8DC3-C6B115DD4D32}" destId="{20264E38-C7CB-4164-A81F-0F7172C2A050}" srcOrd="0" destOrd="0" parTransId="{8A3CA7CE-6DF2-4B6B-BE84-0D836F137CB6}" sibTransId="{C4C7B343-1ADC-4BD3-9ED9-44539E27F377}"/>
    <dgm:cxn modelId="{02F65B0C-702E-4338-A08B-8DF3E7E82EA6}" type="presOf" srcId="{FFE4C33A-DF81-4486-92C7-D058E1211B77}" destId="{D16761E5-17BE-49B4-850D-6C4C354D3134}" srcOrd="0" destOrd="0" presId="urn:microsoft.com/office/officeart/2005/8/layout/radial1"/>
    <dgm:cxn modelId="{BCC8E90D-4CDF-4C0E-B66F-396438DB35A3}" type="presOf" srcId="{20264E38-C7CB-4164-A81F-0F7172C2A050}" destId="{B7F8DB21-CFFF-43B0-A52F-C5551060428B}" srcOrd="0" destOrd="0" presId="urn:microsoft.com/office/officeart/2005/8/layout/radial1"/>
    <dgm:cxn modelId="{1FBDB7A0-5770-4C4A-A9A4-BC26AB29889B}" type="presOf" srcId="{C69BD953-C5C5-40C4-8939-0AC4344CF9D5}" destId="{190CCDE6-B3C2-4661-9CDA-938A8348F34E}" srcOrd="1" destOrd="0" presId="urn:microsoft.com/office/officeart/2005/8/layout/radial1"/>
    <dgm:cxn modelId="{181E9677-A732-4499-A994-C1C0DE10D69C}" type="presOf" srcId="{C69BD953-C5C5-40C4-8939-0AC4344CF9D5}" destId="{0E6C0A98-F7CE-464C-984A-8C2DA33D5AB1}" srcOrd="0" destOrd="0" presId="urn:microsoft.com/office/officeart/2005/8/layout/radial1"/>
    <dgm:cxn modelId="{73D8BAC0-D681-4286-A004-46EC410132F5}" type="presOf" srcId="{83C7EB24-A5C2-4A6B-9131-FBBFAB088FEB}" destId="{D7E2FFA8-7950-466B-A8E4-1109C27E30F5}" srcOrd="0" destOrd="0" presId="urn:microsoft.com/office/officeart/2005/8/layout/radial1"/>
    <dgm:cxn modelId="{C0D0D771-EE06-4082-83A2-721572342079}" type="presOf" srcId="{9FB55578-05C5-4CE4-916C-83E75A7D6903}" destId="{74E937ED-2513-45E3-9377-D91A6D442450}" srcOrd="1" destOrd="0" presId="urn:microsoft.com/office/officeart/2005/8/layout/radial1"/>
    <dgm:cxn modelId="{96E4C80B-FC97-4212-B896-F003A029AAC1}" type="presOf" srcId="{C193FDB8-D913-4161-8E95-54ACC7F1241A}" destId="{BDD998B6-7EF9-47CB-B1BF-92BB2B5D2A78}" srcOrd="0" destOrd="0" presId="urn:microsoft.com/office/officeart/2005/8/layout/radial1"/>
    <dgm:cxn modelId="{4CD684AA-CF32-4094-B4DD-D50EC08CC16A}" type="presOf" srcId="{90395F9F-687E-480F-9ABD-98C5DC48FE00}" destId="{DC53DE98-770D-4C2B-A4DC-A07D0E0C7321}" srcOrd="0" destOrd="0" presId="urn:microsoft.com/office/officeart/2005/8/layout/radial1"/>
    <dgm:cxn modelId="{5AD5F1D6-9945-42B7-8A3A-99B07186C366}" type="presOf" srcId="{FFE4C33A-DF81-4486-92C7-D058E1211B77}" destId="{425F98B6-4B21-4B0F-AC2F-1532F7A56E72}" srcOrd="1" destOrd="0" presId="urn:microsoft.com/office/officeart/2005/8/layout/radial1"/>
    <dgm:cxn modelId="{A69E10B6-DF6A-4322-BF10-ED39456BAD2F}" type="presOf" srcId="{AAC2ACFE-5FBC-4468-8140-B9A278CE93D3}" destId="{6A6AB870-A4C4-4FF4-923B-5BDAD9F26D0F}" srcOrd="1" destOrd="0" presId="urn:microsoft.com/office/officeart/2005/8/layout/radial1"/>
    <dgm:cxn modelId="{32566922-EE31-41B3-A5AF-7FADC9996B51}" type="presOf" srcId="{7A4FBB22-7A47-4F5A-9C5E-04119A9CFE91}" destId="{CC23708A-6DFD-4618-ABD2-6CDAADA9A89D}" srcOrd="1" destOrd="0" presId="urn:microsoft.com/office/officeart/2005/8/layout/radial1"/>
    <dgm:cxn modelId="{6520FE3E-B5F4-4D9A-B91B-0EB5E5DCA39B}" srcId="{20264E38-C7CB-4164-A81F-0F7172C2A050}" destId="{BEFC2E53-9996-4C0A-B60D-66801EF98404}" srcOrd="7" destOrd="0" parTransId="{AAC2ACFE-5FBC-4468-8140-B9A278CE93D3}" sibTransId="{6F403B6C-82EB-4F8E-9AEC-E864F7C1798B}"/>
    <dgm:cxn modelId="{7236D59A-3D48-47FE-A0BD-6CCDA2A9F8A3}" type="presOf" srcId="{8A2996FC-ABC2-4AF1-8064-D1CC62E6FCFF}" destId="{CC26DC44-534C-4B6D-AEAC-85BAB135AC9C}" srcOrd="1" destOrd="0" presId="urn:microsoft.com/office/officeart/2005/8/layout/radial1"/>
    <dgm:cxn modelId="{8E615F8B-65FB-41DB-917C-12A798CD6DE0}" type="presOf" srcId="{AAC2ACFE-5FBC-4468-8140-B9A278CE93D3}" destId="{FAF27E93-1CC6-4D8A-AEA0-9A6CD5403C75}" srcOrd="0" destOrd="0" presId="urn:microsoft.com/office/officeart/2005/8/layout/radial1"/>
    <dgm:cxn modelId="{C6643E94-76CF-41A0-802D-8B81A08B630C}" srcId="{20264E38-C7CB-4164-A81F-0F7172C2A050}" destId="{190B8558-D44A-4EF6-A0B6-5FE5EF55B73F}" srcOrd="0" destOrd="0" parTransId="{FFE4C33A-DF81-4486-92C7-D058E1211B77}" sibTransId="{5B9834A6-10B6-43DC-B207-8287DA33C845}"/>
    <dgm:cxn modelId="{E7455998-DF2C-4DF2-933F-84CCC7D07913}" type="presOf" srcId="{79D2EA78-0DA7-4667-BD42-DF94FC3C702E}" destId="{428A4067-23CA-4FE7-967C-6D4DE67A87EC}" srcOrd="0" destOrd="0" presId="urn:microsoft.com/office/officeart/2005/8/layout/radial1"/>
    <dgm:cxn modelId="{D9885AE5-B1BA-49FD-B35B-EF4A3B1CBE87}" srcId="{20264E38-C7CB-4164-A81F-0F7172C2A050}" destId="{83C7EB24-A5C2-4A6B-9131-FBBFAB088FEB}" srcOrd="2" destOrd="0" parTransId="{9FB55578-05C5-4CE4-916C-83E75A7D6903}" sibTransId="{684CF7B3-D6AD-45AD-9578-B2B26888694F}"/>
    <dgm:cxn modelId="{E296AC31-1E7B-4992-8D55-CA77692937CE}" srcId="{20264E38-C7CB-4164-A81F-0F7172C2A050}" destId="{C193FDB8-D913-4161-8E95-54ACC7F1241A}" srcOrd="3" destOrd="0" parTransId="{B5228513-3889-4A34-8051-7B3D9368220D}" sibTransId="{3934FB8A-4DB7-4101-A8E8-0F166750CAB4}"/>
    <dgm:cxn modelId="{219A89A9-FD20-4479-8119-68044D18F575}" type="presOf" srcId="{BEFC2E53-9996-4C0A-B60D-66801EF98404}" destId="{4942A6AF-D0AB-4B93-87C6-123553A00247}" srcOrd="0" destOrd="0" presId="urn:microsoft.com/office/officeart/2005/8/layout/radial1"/>
    <dgm:cxn modelId="{9DADEB43-D206-470E-B763-A19CDE867D0B}" srcId="{20264E38-C7CB-4164-A81F-0F7172C2A050}" destId="{2A95464D-512B-41CA-BF32-512BF4A7DFA9}" srcOrd="4" destOrd="0" parTransId="{8A2996FC-ABC2-4AF1-8064-D1CC62E6FCFF}" sibTransId="{E3939218-56EC-4B9A-8894-712F99DD5ACF}"/>
    <dgm:cxn modelId="{059FE1C4-49F3-461C-9F32-5B2FE890440E}" srcId="{20264E38-C7CB-4164-A81F-0F7172C2A050}" destId="{EBCC96D2-9BE3-4B72-A738-C10C91A355B1}" srcOrd="5" destOrd="0" parTransId="{C69BD953-C5C5-40C4-8939-0AC4344CF9D5}" sibTransId="{7223A991-E56F-4703-9E86-573C41E078AF}"/>
    <dgm:cxn modelId="{08E0197B-51A3-41D3-8BA7-FFA1E7461D51}" type="presOf" srcId="{866EE0CC-EB7D-4137-BF8A-9D905E71167D}" destId="{5A8D7EA6-B156-4596-9D68-7436ACF1E4A6}" srcOrd="0" destOrd="0" presId="urn:microsoft.com/office/officeart/2005/8/layout/radial1"/>
    <dgm:cxn modelId="{E38013FF-6B63-48FF-9624-38BD792C85C0}" type="presOf" srcId="{B5228513-3889-4A34-8051-7B3D9368220D}" destId="{5767ACD2-3DEB-4B87-A94C-344DED1577CE}" srcOrd="0" destOrd="0" presId="urn:microsoft.com/office/officeart/2005/8/layout/radial1"/>
    <dgm:cxn modelId="{805F7B86-3C7D-44B1-B2CE-FA6ADE1C52D5}" type="presOf" srcId="{8A2996FC-ABC2-4AF1-8064-D1CC62E6FCFF}" destId="{99D4E6C1-9B32-460F-838B-DE8E5CDE6980}" srcOrd="0" destOrd="0" presId="urn:microsoft.com/office/officeart/2005/8/layout/radial1"/>
    <dgm:cxn modelId="{491E0BF2-9270-41BC-9EFE-CD1C3EE9D55E}" type="presOf" srcId="{B5228513-3889-4A34-8051-7B3D9368220D}" destId="{887C9435-4563-4210-8EC6-C960CC8DED05}" srcOrd="1" destOrd="0" presId="urn:microsoft.com/office/officeart/2005/8/layout/radial1"/>
    <dgm:cxn modelId="{516016F4-64D9-4AE2-831D-6BE6DB03C02F}" srcId="{20264E38-C7CB-4164-A81F-0F7172C2A050}" destId="{79D2EA78-0DA7-4667-BD42-DF94FC3C702E}" srcOrd="1" destOrd="0" parTransId="{90395F9F-687E-480F-9ABD-98C5DC48FE00}" sibTransId="{AB3FD254-758A-48AB-811F-757FEC8851BD}"/>
    <dgm:cxn modelId="{6615227D-966B-4121-B53B-4EB07F20F9BC}" type="presParOf" srcId="{EE05380B-F61A-4FA3-9E11-5E59F3EDE0EE}" destId="{B7F8DB21-CFFF-43B0-A52F-C5551060428B}" srcOrd="0" destOrd="0" presId="urn:microsoft.com/office/officeart/2005/8/layout/radial1"/>
    <dgm:cxn modelId="{4FFE43EA-25B9-4359-B29C-756C40E28C3E}" type="presParOf" srcId="{EE05380B-F61A-4FA3-9E11-5E59F3EDE0EE}" destId="{D16761E5-17BE-49B4-850D-6C4C354D3134}" srcOrd="1" destOrd="0" presId="urn:microsoft.com/office/officeart/2005/8/layout/radial1"/>
    <dgm:cxn modelId="{757B1DE0-75BF-4598-94D4-D34372E51C08}" type="presParOf" srcId="{D16761E5-17BE-49B4-850D-6C4C354D3134}" destId="{425F98B6-4B21-4B0F-AC2F-1532F7A56E72}" srcOrd="0" destOrd="0" presId="urn:microsoft.com/office/officeart/2005/8/layout/radial1"/>
    <dgm:cxn modelId="{A4D487AB-ECA3-4913-A194-C620EE40396B}" type="presParOf" srcId="{EE05380B-F61A-4FA3-9E11-5E59F3EDE0EE}" destId="{EAD87CF5-DF03-4412-9000-AA899ADC3279}" srcOrd="2" destOrd="0" presId="urn:microsoft.com/office/officeart/2005/8/layout/radial1"/>
    <dgm:cxn modelId="{D72CC310-D62F-4FD8-BC6B-55AEAAC8F66B}" type="presParOf" srcId="{EE05380B-F61A-4FA3-9E11-5E59F3EDE0EE}" destId="{DC53DE98-770D-4C2B-A4DC-A07D0E0C7321}" srcOrd="3" destOrd="0" presId="urn:microsoft.com/office/officeart/2005/8/layout/radial1"/>
    <dgm:cxn modelId="{C4B05028-35BE-44E8-BEF7-8A62D30BDF8A}" type="presParOf" srcId="{DC53DE98-770D-4C2B-A4DC-A07D0E0C7321}" destId="{182DDE67-49B3-437D-9D23-BEA562EEBD1E}" srcOrd="0" destOrd="0" presId="urn:microsoft.com/office/officeart/2005/8/layout/radial1"/>
    <dgm:cxn modelId="{6EC85B49-02D4-48F5-82F0-FABD9DC3BD82}" type="presParOf" srcId="{EE05380B-F61A-4FA3-9E11-5E59F3EDE0EE}" destId="{428A4067-23CA-4FE7-967C-6D4DE67A87EC}" srcOrd="4" destOrd="0" presId="urn:microsoft.com/office/officeart/2005/8/layout/radial1"/>
    <dgm:cxn modelId="{97A91745-D52D-4ED3-9133-489F014F4679}" type="presParOf" srcId="{EE05380B-F61A-4FA3-9E11-5E59F3EDE0EE}" destId="{8022030E-F3BB-4B67-8900-25913D0D5B93}" srcOrd="5" destOrd="0" presId="urn:microsoft.com/office/officeart/2005/8/layout/radial1"/>
    <dgm:cxn modelId="{452EF5D7-822C-4CBC-810B-00B14DE6162E}" type="presParOf" srcId="{8022030E-F3BB-4B67-8900-25913D0D5B93}" destId="{74E937ED-2513-45E3-9377-D91A6D442450}" srcOrd="0" destOrd="0" presId="urn:microsoft.com/office/officeart/2005/8/layout/radial1"/>
    <dgm:cxn modelId="{63FD162A-8D66-4554-AB43-5B0E08E8A1F9}" type="presParOf" srcId="{EE05380B-F61A-4FA3-9E11-5E59F3EDE0EE}" destId="{D7E2FFA8-7950-466B-A8E4-1109C27E30F5}" srcOrd="6" destOrd="0" presId="urn:microsoft.com/office/officeart/2005/8/layout/radial1"/>
    <dgm:cxn modelId="{0A5E1663-F01D-439B-BD1A-5966FE6C3DD4}" type="presParOf" srcId="{EE05380B-F61A-4FA3-9E11-5E59F3EDE0EE}" destId="{5767ACD2-3DEB-4B87-A94C-344DED1577CE}" srcOrd="7" destOrd="0" presId="urn:microsoft.com/office/officeart/2005/8/layout/radial1"/>
    <dgm:cxn modelId="{BBE440C0-95F3-4B2E-9DC8-198EDCE1B15F}" type="presParOf" srcId="{5767ACD2-3DEB-4B87-A94C-344DED1577CE}" destId="{887C9435-4563-4210-8EC6-C960CC8DED05}" srcOrd="0" destOrd="0" presId="urn:microsoft.com/office/officeart/2005/8/layout/radial1"/>
    <dgm:cxn modelId="{4B345FEB-5513-448F-8FF0-BA58C7409B7D}" type="presParOf" srcId="{EE05380B-F61A-4FA3-9E11-5E59F3EDE0EE}" destId="{BDD998B6-7EF9-47CB-B1BF-92BB2B5D2A78}" srcOrd="8" destOrd="0" presId="urn:microsoft.com/office/officeart/2005/8/layout/radial1"/>
    <dgm:cxn modelId="{B3B6788B-BB7D-4D15-9CE0-B331654314B1}" type="presParOf" srcId="{EE05380B-F61A-4FA3-9E11-5E59F3EDE0EE}" destId="{99D4E6C1-9B32-460F-838B-DE8E5CDE6980}" srcOrd="9" destOrd="0" presId="urn:microsoft.com/office/officeart/2005/8/layout/radial1"/>
    <dgm:cxn modelId="{5508DE12-A26F-4BC3-87A4-106381E154A4}" type="presParOf" srcId="{99D4E6C1-9B32-460F-838B-DE8E5CDE6980}" destId="{CC26DC44-534C-4B6D-AEAC-85BAB135AC9C}" srcOrd="0" destOrd="0" presId="urn:microsoft.com/office/officeart/2005/8/layout/radial1"/>
    <dgm:cxn modelId="{DEF8AE3D-1E5F-4C9A-AFC8-48C15AE3A38A}" type="presParOf" srcId="{EE05380B-F61A-4FA3-9E11-5E59F3EDE0EE}" destId="{8F668C35-56E9-4832-9459-1C09AF05FD28}" srcOrd="10" destOrd="0" presId="urn:microsoft.com/office/officeart/2005/8/layout/radial1"/>
    <dgm:cxn modelId="{6E3AF0EF-4557-4647-83B1-1733386C6D3E}" type="presParOf" srcId="{EE05380B-F61A-4FA3-9E11-5E59F3EDE0EE}" destId="{0E6C0A98-F7CE-464C-984A-8C2DA33D5AB1}" srcOrd="11" destOrd="0" presId="urn:microsoft.com/office/officeart/2005/8/layout/radial1"/>
    <dgm:cxn modelId="{CCBC8E1C-023E-4F0F-9A0B-CA93C82C80B1}" type="presParOf" srcId="{0E6C0A98-F7CE-464C-984A-8C2DA33D5AB1}" destId="{190CCDE6-B3C2-4661-9CDA-938A8348F34E}" srcOrd="0" destOrd="0" presId="urn:microsoft.com/office/officeart/2005/8/layout/radial1"/>
    <dgm:cxn modelId="{0542D9BB-38F7-4EF0-86D5-DF86DDD0E5A5}" type="presParOf" srcId="{EE05380B-F61A-4FA3-9E11-5E59F3EDE0EE}" destId="{CFF04802-583C-4C28-AD10-4F1809E666C0}" srcOrd="12" destOrd="0" presId="urn:microsoft.com/office/officeart/2005/8/layout/radial1"/>
    <dgm:cxn modelId="{2D818F33-3AD7-48D1-92BF-DBD91A1E5A4F}" type="presParOf" srcId="{EE05380B-F61A-4FA3-9E11-5E59F3EDE0EE}" destId="{84A65A61-E28F-4759-8A0E-41C4F5EE5BB1}" srcOrd="13" destOrd="0" presId="urn:microsoft.com/office/officeart/2005/8/layout/radial1"/>
    <dgm:cxn modelId="{51E70432-3311-48E0-9E73-92BE31898150}" type="presParOf" srcId="{84A65A61-E28F-4759-8A0E-41C4F5EE5BB1}" destId="{CC23708A-6DFD-4618-ABD2-6CDAADA9A89D}" srcOrd="0" destOrd="0" presId="urn:microsoft.com/office/officeart/2005/8/layout/radial1"/>
    <dgm:cxn modelId="{00EE8E54-CB6E-4AD7-86E0-499F3FDF7239}" type="presParOf" srcId="{EE05380B-F61A-4FA3-9E11-5E59F3EDE0EE}" destId="{5A8D7EA6-B156-4596-9D68-7436ACF1E4A6}" srcOrd="14" destOrd="0" presId="urn:microsoft.com/office/officeart/2005/8/layout/radial1"/>
    <dgm:cxn modelId="{F5EC14DF-2337-47CD-891F-5FA15D4F8372}" type="presParOf" srcId="{EE05380B-F61A-4FA3-9E11-5E59F3EDE0EE}" destId="{FAF27E93-1CC6-4D8A-AEA0-9A6CD5403C75}" srcOrd="15" destOrd="0" presId="urn:microsoft.com/office/officeart/2005/8/layout/radial1"/>
    <dgm:cxn modelId="{EDB12951-6063-4B05-B9A6-69ED0CCC86F4}" type="presParOf" srcId="{FAF27E93-1CC6-4D8A-AEA0-9A6CD5403C75}" destId="{6A6AB870-A4C4-4FF4-923B-5BDAD9F26D0F}" srcOrd="0" destOrd="0" presId="urn:microsoft.com/office/officeart/2005/8/layout/radial1"/>
    <dgm:cxn modelId="{CE762F2F-89BB-4BCE-BDB4-905C6278571B}" type="presParOf" srcId="{EE05380B-F61A-4FA3-9E11-5E59F3EDE0EE}" destId="{4942A6AF-D0AB-4B93-87C6-123553A0024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8DB21-CFFF-43B0-A52F-C5551060428B}">
      <dsp:nvSpPr>
        <dsp:cNvPr id="0" name=""/>
        <dsp:cNvSpPr/>
      </dsp:nvSpPr>
      <dsp:spPr>
        <a:xfrm>
          <a:off x="3225488" y="1294596"/>
          <a:ext cx="2567590" cy="2567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Единая система методической работы</a:t>
          </a:r>
        </a:p>
      </dsp:txBody>
      <dsp:txXfrm>
        <a:off x="3601503" y="1670613"/>
        <a:ext cx="1815560" cy="1815569"/>
      </dsp:txXfrm>
    </dsp:sp>
    <dsp:sp modelId="{D16761E5-17BE-49B4-850D-6C4C354D3134}">
      <dsp:nvSpPr>
        <dsp:cNvPr id="0" name=""/>
        <dsp:cNvSpPr/>
      </dsp:nvSpPr>
      <dsp:spPr>
        <a:xfrm rot="16157918">
          <a:off x="4368039" y="1157762"/>
          <a:ext cx="24802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48023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485850" y="1164490"/>
        <a:ext cx="12401" cy="12401"/>
      </dsp:txXfrm>
    </dsp:sp>
    <dsp:sp modelId="{EAD87CF5-DF03-4412-9000-AA899ADC3279}">
      <dsp:nvSpPr>
        <dsp:cNvPr id="0" name=""/>
        <dsp:cNvSpPr/>
      </dsp:nvSpPr>
      <dsp:spPr>
        <a:xfrm>
          <a:off x="3092425" y="157078"/>
          <a:ext cx="2785324" cy="889612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FF4B4B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МБУ «МИМЦ»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координация, сопровождение</a:t>
          </a:r>
        </a:p>
      </dsp:txBody>
      <dsp:txXfrm>
        <a:off x="3135852" y="200505"/>
        <a:ext cx="2698470" cy="802758"/>
      </dsp:txXfrm>
    </dsp:sp>
    <dsp:sp modelId="{DC53DE98-770D-4C2B-A4DC-A07D0E0C7321}">
      <dsp:nvSpPr>
        <dsp:cNvPr id="0" name=""/>
        <dsp:cNvSpPr/>
      </dsp:nvSpPr>
      <dsp:spPr>
        <a:xfrm rot="5388446">
          <a:off x="4230473" y="4133343"/>
          <a:ext cx="568159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568159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00349" y="4132067"/>
        <a:ext cx="28407" cy="28407"/>
      </dsp:txXfrm>
    </dsp:sp>
    <dsp:sp modelId="{428A4067-23CA-4FE7-967C-6D4DE67A87EC}">
      <dsp:nvSpPr>
        <dsp:cNvPr id="0" name=""/>
        <dsp:cNvSpPr/>
      </dsp:nvSpPr>
      <dsp:spPr>
        <a:xfrm>
          <a:off x="3124455" y="4430349"/>
          <a:ext cx="2785337" cy="961550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B1B0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FF4B4B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Рамка профессиональных конкурсов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1394" y="4477288"/>
        <a:ext cx="2691459" cy="867672"/>
      </dsp:txXfrm>
    </dsp:sp>
    <dsp:sp modelId="{8022030E-F3BB-4B67-8900-25913D0D5B93}">
      <dsp:nvSpPr>
        <dsp:cNvPr id="0" name=""/>
        <dsp:cNvSpPr/>
      </dsp:nvSpPr>
      <dsp:spPr>
        <a:xfrm rot="418591">
          <a:off x="5782546" y="2738278"/>
          <a:ext cx="27786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77863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14531" y="2744260"/>
        <a:ext cx="13893" cy="13893"/>
      </dsp:txXfrm>
    </dsp:sp>
    <dsp:sp modelId="{D7E2FFA8-7950-466B-A8E4-1109C27E30F5}">
      <dsp:nvSpPr>
        <dsp:cNvPr id="0" name=""/>
        <dsp:cNvSpPr/>
      </dsp:nvSpPr>
      <dsp:spPr>
        <a:xfrm>
          <a:off x="6009879" y="2310440"/>
          <a:ext cx="2785324" cy="1244003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92D05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профессиональным развитием управленцев и педагогов </a:t>
          </a:r>
        </a:p>
      </dsp:txBody>
      <dsp:txXfrm>
        <a:off x="6070606" y="2371167"/>
        <a:ext cx="2663870" cy="1122549"/>
      </dsp:txXfrm>
    </dsp:sp>
    <dsp:sp modelId="{5767ACD2-3DEB-4B87-A94C-344DED1577CE}">
      <dsp:nvSpPr>
        <dsp:cNvPr id="0" name=""/>
        <dsp:cNvSpPr/>
      </dsp:nvSpPr>
      <dsp:spPr>
        <a:xfrm rot="2245521">
          <a:off x="5405181" y="3710638"/>
          <a:ext cx="1201093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201093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75701" y="3693539"/>
        <a:ext cx="60054" cy="60054"/>
      </dsp:txXfrm>
    </dsp:sp>
    <dsp:sp modelId="{BDD998B6-7EF9-47CB-B1BF-92BB2B5D2A78}">
      <dsp:nvSpPr>
        <dsp:cNvPr id="0" name=""/>
        <dsp:cNvSpPr/>
      </dsp:nvSpPr>
      <dsp:spPr>
        <a:xfrm>
          <a:off x="6003790" y="3861152"/>
          <a:ext cx="2785324" cy="1853356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FFBD29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Приоритет системно  -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деятельностных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технологий и практико-ориентированных форм</a:t>
          </a:r>
        </a:p>
      </dsp:txBody>
      <dsp:txXfrm>
        <a:off x="6094263" y="3951625"/>
        <a:ext cx="2604378" cy="1672410"/>
      </dsp:txXfrm>
    </dsp:sp>
    <dsp:sp modelId="{99D4E6C1-9B32-460F-838B-DE8E5CDE6980}">
      <dsp:nvSpPr>
        <dsp:cNvPr id="0" name=""/>
        <dsp:cNvSpPr/>
      </dsp:nvSpPr>
      <dsp:spPr>
        <a:xfrm rot="19895119">
          <a:off x="5592287" y="1772368"/>
          <a:ext cx="765821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765821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56052" y="1766151"/>
        <a:ext cx="38291" cy="38291"/>
      </dsp:txXfrm>
    </dsp:sp>
    <dsp:sp modelId="{8F668C35-56E9-4832-9459-1C09AF05FD28}">
      <dsp:nvSpPr>
        <dsp:cNvPr id="0" name=""/>
        <dsp:cNvSpPr/>
      </dsp:nvSpPr>
      <dsp:spPr>
        <a:xfrm>
          <a:off x="5999340" y="92962"/>
          <a:ext cx="2785635" cy="1851435"/>
        </a:xfrm>
        <a:prstGeom prst="roundRect">
          <a:avLst/>
        </a:prstGeom>
        <a:gradFill rotWithShape="0">
          <a:gsLst>
            <a:gs pos="0">
              <a:schemeClr val="accent6">
                <a:tint val="1000"/>
                <a:satMod val="255000"/>
              </a:schemeClr>
            </a:gs>
            <a:gs pos="0">
              <a:schemeClr val="bg1"/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00B0F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новых форм методической работы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межпредметные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объединения, места освоения опыта «внутри» ОО, кафедры ЛПИ в ОО)</a:t>
          </a:r>
        </a:p>
      </dsp:txBody>
      <dsp:txXfrm>
        <a:off x="6089720" y="183342"/>
        <a:ext cx="2604875" cy="1670675"/>
      </dsp:txXfrm>
    </dsp:sp>
    <dsp:sp modelId="{0E6C0A98-F7CE-464C-984A-8C2DA33D5AB1}">
      <dsp:nvSpPr>
        <dsp:cNvPr id="0" name=""/>
        <dsp:cNvSpPr/>
      </dsp:nvSpPr>
      <dsp:spPr>
        <a:xfrm rot="8683312">
          <a:off x="2438439" y="3632144"/>
          <a:ext cx="1126216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126216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73392" y="3616916"/>
        <a:ext cx="56310" cy="56310"/>
      </dsp:txXfrm>
    </dsp:sp>
    <dsp:sp modelId="{CFF04802-583C-4C28-AD10-4F1809E666C0}">
      <dsp:nvSpPr>
        <dsp:cNvPr id="0" name=""/>
        <dsp:cNvSpPr/>
      </dsp:nvSpPr>
      <dsp:spPr>
        <a:xfrm>
          <a:off x="195048" y="3718636"/>
          <a:ext cx="2785324" cy="1853356"/>
        </a:xfrm>
        <a:prstGeom prst="roundRect">
          <a:avLst/>
        </a:prstGeom>
        <a:gradFill rotWithShape="0">
          <a:gsLst>
            <a:gs pos="0">
              <a:schemeClr val="accent4">
                <a:tint val="1000"/>
                <a:satMod val="255000"/>
              </a:schemeClr>
            </a:gs>
            <a:gs pos="0">
              <a:schemeClr val="bg1"/>
            </a:gs>
            <a:gs pos="100000">
              <a:srgbClr val="FFE09C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FFBD29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«Новые» профессиональные группы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(сетевые,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тьюторские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экспертные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521" y="3809109"/>
        <a:ext cx="2604378" cy="1672410"/>
      </dsp:txXfrm>
    </dsp:sp>
    <dsp:sp modelId="{84A65A61-E28F-4759-8A0E-41C4F5EE5BB1}">
      <dsp:nvSpPr>
        <dsp:cNvPr id="0" name=""/>
        <dsp:cNvSpPr/>
      </dsp:nvSpPr>
      <dsp:spPr>
        <a:xfrm rot="12434626">
          <a:off x="2680235" y="1811135"/>
          <a:ext cx="728049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728049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26059" y="1805862"/>
        <a:ext cx="36402" cy="36402"/>
      </dsp:txXfrm>
    </dsp:sp>
    <dsp:sp modelId="{5A8D7EA6-B156-4596-9D68-7436ACF1E4A6}">
      <dsp:nvSpPr>
        <dsp:cNvPr id="0" name=""/>
        <dsp:cNvSpPr/>
      </dsp:nvSpPr>
      <dsp:spPr>
        <a:xfrm>
          <a:off x="226542" y="163629"/>
          <a:ext cx="2785324" cy="1853356"/>
        </a:xfrm>
        <a:prstGeom prst="roundRect">
          <a:avLst/>
        </a:prstGeom>
        <a:gradFill rotWithShape="0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rgbClr val="B5ECFF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0070C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традиционных форм методической работы с «новым» содержанием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(ГМО (предметные)</a:t>
          </a:r>
        </a:p>
      </dsp:txBody>
      <dsp:txXfrm>
        <a:off x="317015" y="254102"/>
        <a:ext cx="2604378" cy="1672410"/>
      </dsp:txXfrm>
    </dsp:sp>
    <dsp:sp modelId="{FAF27E93-1CC6-4D8A-AEA0-9A6CD5403C75}">
      <dsp:nvSpPr>
        <dsp:cNvPr id="0" name=""/>
        <dsp:cNvSpPr/>
      </dsp:nvSpPr>
      <dsp:spPr>
        <a:xfrm rot="10580264">
          <a:off x="2997510" y="2654845"/>
          <a:ext cx="230835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230835" y="12927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07157" y="2662003"/>
        <a:ext cx="11541" cy="11541"/>
      </dsp:txXfrm>
    </dsp:sp>
    <dsp:sp modelId="{4942A6AF-D0AB-4B93-87C6-123553A00247}">
      <dsp:nvSpPr>
        <dsp:cNvPr id="0" name=""/>
        <dsp:cNvSpPr/>
      </dsp:nvSpPr>
      <dsp:spPr>
        <a:xfrm>
          <a:off x="226537" y="2142067"/>
          <a:ext cx="2785324" cy="1242628"/>
        </a:xfrm>
        <a:prstGeom prst="roundRect">
          <a:avLst/>
        </a:prstGeom>
        <a:gradFill rotWithShape="0">
          <a:gsLst>
            <a:gs pos="0">
              <a:schemeClr val="bg1"/>
            </a:gs>
            <a:gs pos="0">
              <a:schemeClr val="accent4">
                <a:tint val="12000"/>
                <a:satMod val="255000"/>
              </a:schemeClr>
            </a:gs>
            <a:gs pos="100000">
              <a:srgbClr val="92D050"/>
            </a:gs>
          </a:gsLst>
          <a:path path="circle">
            <a:fillToRect l="-40000" t="-90000" r="140000" b="190000"/>
          </a:path>
        </a:gradFill>
        <a:ln w="22225" cap="rnd" cmpd="sng" algn="ctr">
          <a:solidFill>
            <a:srgbClr val="92D05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Единое информационно-методическое пространство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места предъявления опыта)</a:t>
          </a:r>
        </a:p>
      </dsp:txBody>
      <dsp:txXfrm>
        <a:off x="287197" y="2202727"/>
        <a:ext cx="2664004" cy="1121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4FB8A-EA8F-4588-A873-47A93941F7B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70875-1E19-4E5E-B872-0F049C096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4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9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E220AC-7B2F-4903-BB32-D3581D3E9242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327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8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32ACE6-2405-4132-AD34-09DA01FE01E2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80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5;&#1090;&#1086;-&#1086;&#1079;&#1085;&#1072;&#1095;&#1072;&#1077;&#1090;.&#1088;&#1092;/%D0%BF%D1%80%D0%BE%D0%BF%D0%BE%D0%B2%D0%B5%D0%B4%D0%BD%D0%B8%D0%BA" TargetMode="External"/><Relationship Id="rId2" Type="http://schemas.openxmlformats.org/officeDocument/2006/relationships/hyperlink" Target="http://&#1095;&#1090;&#1086;-&#1086;&#1079;&#1085;&#1072;&#1095;&#1072;&#1077;&#1090;.&#1088;&#1092;/%D0%BF%D1%8E%D0%BF%D0%B8%D1%82%D1%8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809897"/>
            <a:ext cx="8574622" cy="391885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О  новых формах организации профессиональных сообществ</a:t>
            </a:r>
            <a:endParaRPr lang="ru-RU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8" y="5354804"/>
            <a:ext cx="6987645" cy="1388534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Сентябрь, 2016г, МИМЦ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"/>
            <a:ext cx="10018713" cy="1371599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Глоссарий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76103"/>
            <a:ext cx="10272261" cy="53818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latin typeface="Georgia" panose="02040502050405020303" pitchFamily="18" charset="0"/>
              </a:rPr>
              <a:t>кафедра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ж.</a:t>
            </a:r>
            <a:br>
              <a:rPr lang="ru-RU" dirty="0"/>
            </a:br>
            <a:r>
              <a:rPr lang="ru-RU" dirty="0"/>
              <a:t>1) Возвышение в виде помоста с высоким </a:t>
            </a:r>
            <a:r>
              <a:rPr lang="ru-RU" dirty="0">
                <a:hlinkClick r:id="rId2"/>
              </a:rPr>
              <a:t>пюпитром</a:t>
            </a:r>
            <a:r>
              <a:rPr lang="ru-RU" dirty="0"/>
              <a:t> для преподавателя, лектора, </a:t>
            </a:r>
            <a:br>
              <a:rPr lang="ru-RU" dirty="0"/>
            </a:br>
            <a:r>
              <a:rPr lang="ru-RU" dirty="0"/>
              <a:t>докладчика, </a:t>
            </a:r>
            <a:r>
              <a:rPr lang="ru-RU" dirty="0">
                <a:hlinkClick r:id="rId3"/>
              </a:rPr>
              <a:t>проповедника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2) а) перен. Находящаяся в заведовании ученого самостоятельная область знания, </a:t>
            </a:r>
            <a:br>
              <a:rPr lang="ru-RU" dirty="0"/>
            </a:br>
            <a:r>
              <a:rPr lang="ru-RU" dirty="0"/>
              <a:t>научная дисциплина как предмет преподавания в высшем учебном заведении.</a:t>
            </a:r>
            <a:br>
              <a:rPr lang="ru-RU" dirty="0"/>
            </a:br>
            <a:r>
              <a:rPr lang="ru-RU" dirty="0"/>
              <a:t>б) </a:t>
            </a:r>
            <a:r>
              <a:rPr lang="ru-RU" b="1" i="1" dirty="0"/>
              <a:t>Структурное подразделение, объединяющее преподавателей и научных сотрудников </a:t>
            </a:r>
            <a:br>
              <a:rPr lang="ru-RU" b="1" i="1" dirty="0"/>
            </a:br>
            <a:r>
              <a:rPr lang="ru-RU" b="1" i="1" dirty="0"/>
              <a:t>данной области знания или научной дисциплины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187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02475"/>
            <a:ext cx="10018713" cy="1752599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38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     </a:t>
            </a:r>
            <a:r>
              <a:rPr lang="ru-RU" sz="3200" dirty="0" err="1" smtClean="0"/>
              <a:t>Метапредметный</a:t>
            </a:r>
            <a:r>
              <a:rPr lang="ru-RU" sz="3200" dirty="0" smtClean="0"/>
              <a:t> подход</a:t>
            </a:r>
          </a:p>
          <a:p>
            <a:pPr algn="just"/>
            <a:r>
              <a:rPr lang="ru-RU" sz="3200" dirty="0" smtClean="0"/>
              <a:t>Иноязычная </a:t>
            </a:r>
            <a:r>
              <a:rPr lang="ru-RU" sz="3200" dirty="0"/>
              <a:t>приставка "мета ", синонимичная русским «за», «над» и придающая этим понятиям значение «всеобщее», «интегрирующее», «универсальное». </a:t>
            </a:r>
          </a:p>
        </p:txBody>
      </p:sp>
    </p:spTree>
    <p:extLst>
      <p:ext uri="{BB962C8B-B14F-4D97-AF65-F5344CB8AC3E}">
        <p14:creationId xmlns:p14="http://schemas.microsoft.com/office/powerpoint/2010/main" val="398675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Метапредметные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методические кафедры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Педагогические сообщества, объединенные по принципу общности  </a:t>
            </a:r>
            <a:r>
              <a:rPr lang="ru-RU" sz="3200" dirty="0" err="1" smtClean="0"/>
              <a:t>метапредметного</a:t>
            </a:r>
            <a:r>
              <a:rPr lang="ru-RU" sz="3200" dirty="0" smtClean="0"/>
              <a:t> образовательного пространства (единство темы, смежности предметов) для решения проблем муниципалитета в системе образования  и мотивации педагогов к самообразованию.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26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Задачи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метапредметных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методических кафедр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4288972"/>
          </a:xfrm>
        </p:spPr>
        <p:txBody>
          <a:bodyPr>
            <a:normAutofit/>
          </a:bodyPr>
          <a:lstStyle/>
          <a:p>
            <a:pPr lvl="1" algn="just"/>
            <a:r>
              <a:rPr lang="ru-RU" sz="2400" dirty="0"/>
              <a:t>Изучение и анализ состояния учебно-воспитательного </a:t>
            </a:r>
            <a:r>
              <a:rPr lang="ru-RU" sz="2400" dirty="0" smtClean="0"/>
              <a:t>процесса;</a:t>
            </a:r>
            <a:endParaRPr lang="ru-RU" sz="2400" dirty="0"/>
          </a:p>
          <a:p>
            <a:pPr lvl="1" algn="just"/>
            <a:r>
              <a:rPr lang="ru-RU" sz="2400" dirty="0"/>
              <a:t>Создание и разработка программ, проектов, направленных на решение проблемы по выбранной </a:t>
            </a:r>
            <a:r>
              <a:rPr lang="ru-RU" sz="2400" dirty="0" smtClean="0"/>
              <a:t>теме, проблеме.</a:t>
            </a:r>
            <a:endParaRPr lang="ru-RU" sz="2400" dirty="0"/>
          </a:p>
          <a:p>
            <a:pPr lvl="1" algn="just"/>
            <a:r>
              <a:rPr lang="ru-RU" sz="2400" dirty="0"/>
              <a:t>Обеспечение профессионального, культурного, творческого роста педагогов;</a:t>
            </a:r>
          </a:p>
          <a:p>
            <a:pPr lvl="1" algn="just"/>
            <a:r>
              <a:rPr lang="ru-RU" sz="2400" dirty="0"/>
              <a:t>Освоение нового содержания, технологий и методов педагогической деятельности;</a:t>
            </a:r>
          </a:p>
          <a:p>
            <a:pPr lvl="1" algn="just"/>
            <a:r>
              <a:rPr lang="ru-RU" sz="2400" dirty="0"/>
              <a:t>Изучение прогрессивного педагогического опыта, его пропаганда и внедрение в практику работы школ города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75043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Содержание и основные формы деятельности 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метапредметн</a:t>
            </a: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ой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методической кафедры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46811"/>
            <a:ext cx="10018713" cy="4611189"/>
          </a:xfrm>
        </p:spPr>
        <p:txBody>
          <a:bodyPr>
            <a:normAutofit fontScale="92500"/>
          </a:bodyPr>
          <a:lstStyle/>
          <a:p>
            <a:pPr lvl="1" algn="just"/>
            <a:r>
              <a:rPr lang="ru-RU" sz="2400" dirty="0"/>
              <a:t>Изучение нормативной и методической документации по проблемной теме;</a:t>
            </a:r>
          </a:p>
          <a:p>
            <a:pPr lvl="1" algn="just"/>
            <a:r>
              <a:rPr lang="ru-RU" sz="2400" dirty="0"/>
              <a:t>Обобщение и распространение педагогического опыта по данной  теме;</a:t>
            </a:r>
          </a:p>
          <a:p>
            <a:pPr lvl="1" algn="just"/>
            <a:r>
              <a:rPr lang="ru-RU" sz="2400" dirty="0"/>
              <a:t>Отбор содержания и составление рабочих программ, проектов по проблеме с учетом разновозрастных особенностей учащихся;</a:t>
            </a:r>
          </a:p>
          <a:p>
            <a:pPr lvl="1" algn="just"/>
            <a:r>
              <a:rPr lang="ru-RU" sz="2400" dirty="0"/>
              <a:t>Обобщение и распространение передового опыта педагогов;</a:t>
            </a:r>
          </a:p>
          <a:p>
            <a:pPr lvl="1" algn="just"/>
            <a:r>
              <a:rPr lang="ru-RU" sz="2400" dirty="0"/>
              <a:t>Организация работы по накоплению дидактического материала, его диссеминации;</a:t>
            </a:r>
          </a:p>
          <a:p>
            <a:pPr lvl="1" algn="just"/>
            <a:r>
              <a:rPr lang="ru-RU" sz="2400" dirty="0"/>
              <a:t>Организация  и проведение открытых мероприятий в форме уроков, занятий, круглых столов, мастер-классов, внеклассных мероприятий и т. д.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719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Предполагаемые результаты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ru-RU" sz="2800" dirty="0"/>
              <a:t>Обобщение педагогического опыта педагогов по темам – аналитическая </a:t>
            </a:r>
            <a:r>
              <a:rPr lang="ru-RU" sz="2800" dirty="0" smtClean="0"/>
              <a:t>справка, статья, методические рекомендации, создание инструмента мониторинга и т.д. ;</a:t>
            </a:r>
            <a:endParaRPr lang="ru-RU" sz="2800" dirty="0"/>
          </a:p>
          <a:p>
            <a:pPr lvl="1"/>
            <a:r>
              <a:rPr lang="ru-RU" sz="2800" dirty="0"/>
              <a:t>Создание и реализация программы, проекта по </a:t>
            </a:r>
            <a:r>
              <a:rPr lang="ru-RU" sz="2800" dirty="0" smtClean="0"/>
              <a:t>теме, в том числе сетевого;</a:t>
            </a:r>
          </a:p>
          <a:p>
            <a:pPr lvl="1"/>
            <a:r>
              <a:rPr lang="ru-RU" sz="2800" dirty="0" smtClean="0"/>
              <a:t>Создание </a:t>
            </a:r>
            <a:r>
              <a:rPr lang="ru-RU" sz="2800" dirty="0"/>
              <a:t>банка дидактических материалов по </a:t>
            </a:r>
            <a:r>
              <a:rPr lang="ru-RU" sz="2800" dirty="0" smtClean="0"/>
              <a:t>проблеме;</a:t>
            </a:r>
          </a:p>
          <a:p>
            <a:pPr lvl="1"/>
            <a:r>
              <a:rPr lang="ru-RU" sz="2800" dirty="0" smtClean="0"/>
              <a:t>….</a:t>
            </a:r>
          </a:p>
          <a:p>
            <a:pPr lvl="1"/>
            <a:endParaRPr lang="ru-RU" sz="2800" dirty="0" smtClean="0"/>
          </a:p>
          <a:p>
            <a:pPr lvl="1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6281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Документация ММК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sz="2800" dirty="0"/>
              <a:t>Положение о </a:t>
            </a:r>
            <a:r>
              <a:rPr lang="ru-RU" sz="2800" dirty="0" err="1"/>
              <a:t>метапредметной</a:t>
            </a:r>
            <a:r>
              <a:rPr lang="ru-RU" sz="2800" dirty="0"/>
              <a:t> методической</a:t>
            </a:r>
            <a:r>
              <a:rPr lang="ru-RU" sz="2800" b="1" dirty="0"/>
              <a:t> </a:t>
            </a:r>
            <a:r>
              <a:rPr lang="ru-RU" sz="2800" dirty="0"/>
              <a:t>кафедре;</a:t>
            </a:r>
          </a:p>
          <a:p>
            <a:pPr lvl="1"/>
            <a:r>
              <a:rPr lang="ru-RU" sz="2800" dirty="0"/>
              <a:t>Приказ об открытии </a:t>
            </a:r>
            <a:r>
              <a:rPr lang="ru-RU" sz="2800" dirty="0" err="1"/>
              <a:t>метапредметной</a:t>
            </a:r>
            <a:r>
              <a:rPr lang="ru-RU" sz="2800" dirty="0"/>
              <a:t> методической</a:t>
            </a:r>
            <a:r>
              <a:rPr lang="ru-RU" sz="2800" b="1" dirty="0"/>
              <a:t> </a:t>
            </a:r>
            <a:r>
              <a:rPr lang="ru-RU" sz="2800" dirty="0"/>
              <a:t>кафедры ;</a:t>
            </a:r>
          </a:p>
          <a:p>
            <a:pPr lvl="1"/>
            <a:r>
              <a:rPr lang="ru-RU" sz="2800" dirty="0"/>
              <a:t>План работы на текущий учебный год;</a:t>
            </a:r>
          </a:p>
          <a:p>
            <a:pPr lvl="1"/>
            <a:r>
              <a:rPr lang="ru-RU" sz="2800" dirty="0"/>
              <a:t>Протоколы заседаний </a:t>
            </a:r>
            <a:r>
              <a:rPr lang="ru-RU" sz="2800" dirty="0" err="1"/>
              <a:t>метапредметной</a:t>
            </a:r>
            <a:r>
              <a:rPr lang="ru-RU" sz="2800" dirty="0"/>
              <a:t> методической</a:t>
            </a:r>
            <a:r>
              <a:rPr lang="ru-RU" sz="2800" b="1" dirty="0"/>
              <a:t> </a:t>
            </a:r>
            <a:r>
              <a:rPr lang="ru-RU" sz="2800" dirty="0"/>
              <a:t>кафедры</a:t>
            </a:r>
            <a:r>
              <a:rPr lang="ru-RU" sz="2800" dirty="0" smtClean="0"/>
              <a:t>;</a:t>
            </a:r>
          </a:p>
          <a:p>
            <a:pPr lvl="1"/>
            <a:r>
              <a:rPr lang="ru-RU" sz="2800" dirty="0" smtClean="0"/>
              <a:t>Аналитические материалы (методический продукт)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827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Работа в группах</a:t>
            </a:r>
            <a:endParaRPr lang="ru-RU" b="1" dirty="0">
              <a:solidFill>
                <a:schemeClr val="tx2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Тема. Что </a:t>
            </a:r>
            <a:r>
              <a:rPr lang="ru-RU" dirty="0"/>
              <a:t>хотим достичь? Анализируем ресурсы и ситуацию, ищем способы , как это достичь.</a:t>
            </a:r>
          </a:p>
          <a:p>
            <a:r>
              <a:rPr lang="ru-RU" dirty="0"/>
              <a:t>Какой ресурс нам необходим?</a:t>
            </a:r>
          </a:p>
          <a:p>
            <a:r>
              <a:rPr lang="ru-RU" dirty="0"/>
              <a:t> Что станет результатом нашей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58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Примерные темы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03120"/>
            <a:ext cx="10018713" cy="466343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Изучение и апробация  образовательных технологий в специализированных классах образовательных организаций;</a:t>
            </a:r>
            <a:endParaRPr lang="ru-RU" dirty="0"/>
          </a:p>
          <a:p>
            <a:r>
              <a:rPr lang="ru-RU" b="1" dirty="0" smtClean="0"/>
              <a:t>Разработка </a:t>
            </a:r>
            <a:r>
              <a:rPr lang="ru-RU" b="1" dirty="0"/>
              <a:t>модели индивидуального плана и индивидуальных образовательных программ как  необходимое условие развития школьника;</a:t>
            </a:r>
            <a:endParaRPr lang="ru-RU" dirty="0"/>
          </a:p>
          <a:p>
            <a:r>
              <a:rPr lang="ru-RU" b="1" dirty="0" smtClean="0"/>
              <a:t>Эффективные   </a:t>
            </a:r>
            <a:r>
              <a:rPr lang="ru-RU" b="1" dirty="0"/>
              <a:t>формы организации учебного процесса в рамках ФГОС ООО;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Формы сопровождения школьников  с ОВЗ в формате требований ФГОС;</a:t>
            </a:r>
            <a:endParaRPr lang="ru-RU" dirty="0"/>
          </a:p>
          <a:p>
            <a:r>
              <a:rPr lang="ru-RU" b="1" dirty="0" smtClean="0"/>
              <a:t>Осуществление </a:t>
            </a:r>
            <a:r>
              <a:rPr lang="ru-RU" b="1" dirty="0"/>
              <a:t>мониторинговых исследований и диагностики успешности образования;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Формы организация урочной и неурочной деятельности с точки зрения системно-</a:t>
            </a:r>
            <a:r>
              <a:rPr lang="ru-RU" b="1" dirty="0" err="1"/>
              <a:t>деятельностного</a:t>
            </a:r>
            <a:r>
              <a:rPr lang="ru-RU" b="1" dirty="0"/>
              <a:t> подхода.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492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782389" y="574766"/>
            <a:ext cx="8720633" cy="5381897"/>
          </a:xfrm>
        </p:spPr>
        <p:txBody>
          <a:bodyPr/>
          <a:lstStyle/>
          <a:p>
            <a:pPr algn="l"/>
            <a:r>
              <a:rPr lang="ru-RU" sz="4400" dirty="0" smtClean="0"/>
              <a:t>    </a:t>
            </a:r>
            <a:r>
              <a:rPr lang="ru-RU" sz="4400" dirty="0" smtClean="0">
                <a:latin typeface="Georgia" panose="02040502050405020303" pitchFamily="18" charset="0"/>
              </a:rPr>
              <a:t>Цели </a:t>
            </a:r>
            <a:r>
              <a:rPr lang="ru-RU" sz="4400" dirty="0">
                <a:latin typeface="Georgia" panose="02040502050405020303" pitchFamily="18" charset="0"/>
              </a:rPr>
              <a:t>должны быть конкретными, реалистичными и поддаваться количественному измерению</a:t>
            </a:r>
            <a:r>
              <a:rPr lang="ru-RU" sz="4400" dirty="0"/>
              <a:t>.</a:t>
            </a:r>
          </a:p>
          <a:p>
            <a:r>
              <a:rPr lang="ru-RU" sz="4400" i="1" dirty="0"/>
              <a:t>Уильям </a:t>
            </a:r>
            <a:r>
              <a:rPr lang="ru-RU" sz="4400" i="1" dirty="0" err="1"/>
              <a:t>Дайер</a:t>
            </a:r>
            <a:r>
              <a:rPr lang="ru-RU" i="1" dirty="0"/>
              <a:t>,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60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2008188" y="4030664"/>
            <a:ext cx="8501062" cy="327025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144000" bIns="36000"/>
          <a:lstStyle/>
          <a:p>
            <a:pPr marL="177800" algn="r">
              <a:defRPr/>
            </a:pPr>
            <a:endParaRPr lang="ru-RU" noProof="1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443" name="Группа 90"/>
          <p:cNvGrpSpPr>
            <a:grpSpLocks/>
          </p:cNvGrpSpPr>
          <p:nvPr/>
        </p:nvGrpSpPr>
        <p:grpSpPr bwMode="auto">
          <a:xfrm>
            <a:off x="2057401" y="2725739"/>
            <a:ext cx="777875" cy="1393825"/>
            <a:chOff x="533688" y="3079575"/>
            <a:chExt cx="777258" cy="1393954"/>
          </a:xfrm>
        </p:grpSpPr>
        <p:sp>
          <p:nvSpPr>
            <p:cNvPr id="49" name="Пирог 48"/>
            <p:cNvSpPr>
              <a:spLocks noChangeAspect="1"/>
            </p:cNvSpPr>
            <p:nvPr/>
          </p:nvSpPr>
          <p:spPr>
            <a:xfrm flipV="1">
              <a:off x="533688" y="3079575"/>
              <a:ext cx="756637" cy="755720"/>
            </a:xfrm>
            <a:prstGeom prst="pie">
              <a:avLst>
                <a:gd name="adj1" fmla="val 10707894"/>
                <a:gd name="adj2" fmla="val 102708"/>
              </a:avLst>
            </a:prstGeom>
            <a:solidFill>
              <a:schemeClr val="bg1"/>
            </a:solidFill>
            <a:ln w="123825">
              <a:solidFill>
                <a:srgbClr val="FFFFFF"/>
              </a:solidFill>
              <a:miter lim="800000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0" name="Пирог 49"/>
            <p:cNvSpPr>
              <a:spLocks noChangeAspect="1"/>
            </p:cNvSpPr>
            <p:nvPr/>
          </p:nvSpPr>
          <p:spPr>
            <a:xfrm>
              <a:off x="533688" y="3079575"/>
              <a:ext cx="756637" cy="755720"/>
            </a:xfrm>
            <a:prstGeom prst="pie">
              <a:avLst>
                <a:gd name="adj1" fmla="val 10794591"/>
                <a:gd name="adj2" fmla="val 38070"/>
              </a:avLst>
            </a:prstGeom>
            <a:solidFill>
              <a:srgbClr val="009900"/>
            </a:solidFill>
            <a:ln w="123825">
              <a:solidFill>
                <a:srgbClr val="009900"/>
              </a:solidFill>
              <a:miter lim="800000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1" name="Овал 50"/>
            <p:cNvSpPr>
              <a:spLocks noChangeAspect="1"/>
            </p:cNvSpPr>
            <p:nvPr/>
          </p:nvSpPr>
          <p:spPr>
            <a:xfrm>
              <a:off x="646312" y="3192297"/>
              <a:ext cx="531390" cy="531862"/>
            </a:xfrm>
            <a:prstGeom prst="ellipse">
              <a:avLst/>
            </a:prstGeom>
            <a:solidFill>
              <a:schemeClr val="bg1"/>
            </a:solidFill>
            <a:ln w="123825">
              <a:solidFill>
                <a:srgbClr val="A4B8D0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61465" name="TextBox 51"/>
            <p:cNvSpPr txBox="1">
              <a:spLocks noChangeArrowheads="1"/>
            </p:cNvSpPr>
            <p:nvPr/>
          </p:nvSpPr>
          <p:spPr bwMode="auto">
            <a:xfrm>
              <a:off x="592207" y="3888754"/>
              <a:ext cx="7187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3200">
                  <a:solidFill>
                    <a:schemeClr val="bg1"/>
                  </a:solidFill>
                  <a:ea typeface="PT Sans"/>
                  <a:cs typeface="PT Sans"/>
                </a:rPr>
                <a:t>02</a:t>
              </a:r>
              <a:endParaRPr lang="ru-RU" altLang="ru-RU" sz="2400">
                <a:solidFill>
                  <a:schemeClr val="bg1"/>
                </a:solidFill>
                <a:ea typeface="PT Sans"/>
                <a:cs typeface="PT Sans"/>
              </a:endParaRPr>
            </a:p>
          </p:txBody>
        </p:sp>
      </p:grpSp>
      <p:pic>
        <p:nvPicPr>
          <p:cNvPr id="66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1524000" y="1025229"/>
            <a:ext cx="9153159" cy="402354"/>
          </a:xfrm>
          <a:prstGeom prst="rect">
            <a:avLst/>
          </a:prstGeom>
          <a:noFill/>
        </p:spPr>
      </p:pic>
      <p:sp>
        <p:nvSpPr>
          <p:cNvPr id="45" name="Заголовок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/>
              <a:t>Вызовы современности</a:t>
            </a:r>
            <a:endParaRPr dirty="0"/>
          </a:p>
        </p:txBody>
      </p:sp>
      <p:sp>
        <p:nvSpPr>
          <p:cNvPr id="61446" name="TextBox 81"/>
          <p:cNvSpPr txBox="1">
            <a:spLocks noChangeArrowheads="1"/>
          </p:cNvSpPr>
          <p:nvPr/>
        </p:nvSpPr>
        <p:spPr bwMode="auto">
          <a:xfrm>
            <a:off x="3006726" y="2351089"/>
            <a:ext cx="7502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/>
              <a:t>РАЗВИТИЕМ </a:t>
            </a:r>
          </a:p>
          <a:p>
            <a:pPr eaLnBrk="1" hangingPunct="1">
              <a:buFont typeface="Arial" panose="020B0604020202020204" pitchFamily="34" charset="0"/>
              <a:buChar char="–"/>
            </a:pPr>
            <a:r>
              <a:rPr lang="ru-RU" altLang="ru-RU" sz="2000" dirty="0"/>
              <a:t>технологий,</a:t>
            </a:r>
          </a:p>
          <a:p>
            <a:pPr eaLnBrk="1" hangingPunct="1">
              <a:buFont typeface="Arial" panose="020B0604020202020204" pitchFamily="34" charset="0"/>
              <a:buChar char="–"/>
            </a:pPr>
            <a:r>
              <a:rPr lang="ru-RU" altLang="ru-RU" sz="2000" dirty="0"/>
              <a:t>мировой экономики,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ru-RU" altLang="ru-RU" sz="2000" dirty="0"/>
              <a:t>инновационными процессами.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950974" y="4459542"/>
            <a:ext cx="8823452" cy="1938992"/>
          </a:xfrm>
          <a:prstGeom prst="rect">
            <a:avLst/>
          </a:prstGeom>
          <a:noFill/>
        </p:spPr>
        <p:txBody>
          <a:bodyPr numCol="2" spcCol="288000">
            <a:spAutoFit/>
          </a:bodyPr>
          <a:lstStyle/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b="1" dirty="0">
                <a:latin typeface="Arial" charset="0"/>
              </a:rPr>
              <a:t>комплексное решение многоуровневых проблем,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dirty="0">
                <a:latin typeface="Arial" charset="0"/>
              </a:rPr>
              <a:t>критическое мышление,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b="1" dirty="0">
                <a:latin typeface="Arial" charset="0"/>
              </a:rPr>
              <a:t>клиентоориентированность, 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dirty="0">
                <a:latin typeface="Arial" charset="0"/>
              </a:rPr>
              <a:t>креативность, 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dirty="0">
                <a:latin typeface="Arial" charset="0"/>
              </a:rPr>
              <a:t>умение управлять людьми,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dirty="0">
                <a:latin typeface="Arial" charset="0"/>
              </a:rPr>
              <a:t>взаимодействие с людьми,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b="1" dirty="0">
                <a:latin typeface="Arial" charset="0"/>
              </a:rPr>
              <a:t>эмоциональный интеллект,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dirty="0">
                <a:latin typeface="Arial" charset="0"/>
              </a:rPr>
              <a:t>формирование собственного мнения и принятие решений,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dirty="0">
                <a:latin typeface="Arial" charset="0"/>
              </a:rPr>
              <a:t>умение вести переговоры,</a:t>
            </a:r>
          </a:p>
          <a:p>
            <a:pPr marL="357188" lvl="1" indent="-357188">
              <a:buFont typeface="Arial" pitchFamily="34" charset="0"/>
              <a:buChar char="–"/>
              <a:defRPr/>
            </a:pPr>
            <a:r>
              <a:rPr lang="ru-RU" sz="2000" dirty="0">
                <a:latin typeface="Arial" charset="0"/>
              </a:rPr>
              <a:t>гибкость ума.</a:t>
            </a:r>
          </a:p>
        </p:txBody>
      </p:sp>
      <p:sp>
        <p:nvSpPr>
          <p:cNvPr id="61448" name="Прямоугольник 19"/>
          <p:cNvSpPr>
            <a:spLocks noChangeArrowheads="1"/>
          </p:cNvSpPr>
          <p:nvPr/>
        </p:nvSpPr>
        <p:spPr bwMode="auto">
          <a:xfrm>
            <a:off x="4948238" y="3967163"/>
            <a:ext cx="5561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2000">
                <a:solidFill>
                  <a:srgbClr val="5077A6"/>
                </a:solidFill>
              </a:rPr>
              <a:t>НОВЫЕ ОБРАЗОВАТЕЛЬНЫЕ РЕЗУЛЬТАТЫ</a:t>
            </a:r>
          </a:p>
        </p:txBody>
      </p:sp>
      <p:pic>
        <p:nvPicPr>
          <p:cNvPr id="61449" name="Рисунок 20" descr="wef-davos-even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1779589"/>
            <a:ext cx="2306638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0" name="Рисунок 21" descr="1kag5gn8vlf87qvi50sgk257v0DAVO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14" y="1779589"/>
            <a:ext cx="1100137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993900" y="1600200"/>
            <a:ext cx="895350" cy="1619250"/>
          </a:xfrm>
          <a:prstGeom prst="rect">
            <a:avLst/>
          </a:prstGeom>
          <a:solidFill>
            <a:srgbClr val="7C97AD"/>
          </a:solidFill>
          <a:ln w="38100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452" name="TextBox 30"/>
          <p:cNvSpPr txBox="1">
            <a:spLocks noChangeArrowheads="1"/>
          </p:cNvSpPr>
          <p:nvPr/>
        </p:nvSpPr>
        <p:spPr bwMode="auto">
          <a:xfrm>
            <a:off x="2273301" y="1779588"/>
            <a:ext cx="3590925" cy="400050"/>
          </a:xfrm>
          <a:prstGeom prst="rect">
            <a:avLst/>
          </a:prstGeom>
          <a:solidFill>
            <a:srgbClr val="DD8F3A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>
                <a:solidFill>
                  <a:schemeClr val="bg1"/>
                </a:solidFill>
              </a:rPr>
              <a:t>ВЫЗОВ ОПРЕДЕЛЕН</a:t>
            </a:r>
          </a:p>
        </p:txBody>
      </p:sp>
      <p:sp>
        <p:nvSpPr>
          <p:cNvPr id="35" name="Равнобедренный треугольник 34"/>
          <p:cNvSpPr>
            <a:spLocks noChangeAspect="1"/>
          </p:cNvSpPr>
          <p:nvPr/>
        </p:nvSpPr>
        <p:spPr>
          <a:xfrm flipV="1">
            <a:off x="2301875" y="1779588"/>
            <a:ext cx="215900" cy="144462"/>
          </a:xfrm>
          <a:prstGeom prst="triangle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4" name="Равнобедренный треугольник 53"/>
          <p:cNvSpPr>
            <a:spLocks noChangeAspect="1"/>
          </p:cNvSpPr>
          <p:nvPr/>
        </p:nvSpPr>
        <p:spPr>
          <a:xfrm flipV="1">
            <a:off x="10321926" y="4370388"/>
            <a:ext cx="214313" cy="144462"/>
          </a:xfrm>
          <a:prstGeom prst="triangle">
            <a:avLst/>
          </a:prstGeom>
          <a:solidFill>
            <a:srgbClr val="5077A6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61455" name="Группа 90"/>
          <p:cNvGrpSpPr>
            <a:grpSpLocks/>
          </p:cNvGrpSpPr>
          <p:nvPr/>
        </p:nvGrpSpPr>
        <p:grpSpPr bwMode="auto">
          <a:xfrm>
            <a:off x="1743076" y="2717801"/>
            <a:ext cx="1165225" cy="1624013"/>
            <a:chOff x="204434" y="3079575"/>
            <a:chExt cx="1165785" cy="1624183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204434" y="3455852"/>
              <a:ext cx="1083195" cy="0"/>
            </a:xfrm>
            <a:prstGeom prst="line">
              <a:avLst/>
            </a:prstGeom>
            <a:ln w="123825" cap="rnd">
              <a:solidFill>
                <a:srgbClr val="DD8F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Прямоугольник 43"/>
            <p:cNvSpPr/>
            <p:nvPr/>
          </p:nvSpPr>
          <p:spPr>
            <a:xfrm>
              <a:off x="469674" y="3516184"/>
              <a:ext cx="900545" cy="1187574"/>
            </a:xfrm>
            <a:prstGeom prst="rect">
              <a:avLst/>
            </a:prstGeom>
            <a:solidFill>
              <a:srgbClr val="A4B8D0"/>
            </a:solidFill>
            <a:ln w="38100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6" name="Пирог 45"/>
            <p:cNvSpPr>
              <a:spLocks noChangeAspect="1"/>
            </p:cNvSpPr>
            <p:nvPr/>
          </p:nvSpPr>
          <p:spPr>
            <a:xfrm flipV="1">
              <a:off x="533205" y="3079575"/>
              <a:ext cx="756013" cy="755729"/>
            </a:xfrm>
            <a:prstGeom prst="pie">
              <a:avLst>
                <a:gd name="adj1" fmla="val 10707894"/>
                <a:gd name="adj2" fmla="val 102708"/>
              </a:avLst>
            </a:prstGeom>
            <a:solidFill>
              <a:schemeClr val="bg1"/>
            </a:solidFill>
            <a:ln w="123825">
              <a:solidFill>
                <a:srgbClr val="FFFFFF"/>
              </a:solidFill>
              <a:miter lim="800000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7" name="Пирог 46"/>
            <p:cNvSpPr>
              <a:spLocks noChangeAspect="1"/>
            </p:cNvSpPr>
            <p:nvPr/>
          </p:nvSpPr>
          <p:spPr>
            <a:xfrm>
              <a:off x="533205" y="3079575"/>
              <a:ext cx="756013" cy="755729"/>
            </a:xfrm>
            <a:prstGeom prst="pie">
              <a:avLst>
                <a:gd name="adj1" fmla="val 10794591"/>
                <a:gd name="adj2" fmla="val 38070"/>
              </a:avLst>
            </a:prstGeom>
            <a:solidFill>
              <a:srgbClr val="DD8F3A"/>
            </a:solidFill>
            <a:ln w="123825">
              <a:solidFill>
                <a:srgbClr val="DD8F3A"/>
              </a:solidFill>
              <a:miter lim="800000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8" name="Овал 47"/>
            <p:cNvSpPr>
              <a:spLocks noChangeAspect="1"/>
            </p:cNvSpPr>
            <p:nvPr/>
          </p:nvSpPr>
          <p:spPr>
            <a:xfrm>
              <a:off x="645971" y="3192300"/>
              <a:ext cx="532069" cy="531868"/>
            </a:xfrm>
            <a:prstGeom prst="ellipse">
              <a:avLst/>
            </a:prstGeom>
            <a:solidFill>
              <a:schemeClr val="bg1"/>
            </a:solidFill>
            <a:ln w="123825">
              <a:solidFill>
                <a:srgbClr val="A4B8D0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61461" name="TextBox 52"/>
            <p:cNvSpPr txBox="1">
              <a:spLocks noChangeArrowheads="1"/>
            </p:cNvSpPr>
            <p:nvPr/>
          </p:nvSpPr>
          <p:spPr bwMode="auto">
            <a:xfrm>
              <a:off x="592207" y="3888754"/>
              <a:ext cx="7187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3200">
                  <a:solidFill>
                    <a:schemeClr val="bg1"/>
                  </a:solidFill>
                  <a:ea typeface="PT Sans"/>
                  <a:cs typeface="PT Sans"/>
                </a:rPr>
                <a:t>02</a:t>
              </a:r>
              <a:endParaRPr lang="ru-RU" altLang="ru-RU" sz="2400">
                <a:solidFill>
                  <a:schemeClr val="bg1"/>
                </a:solidFill>
                <a:ea typeface="PT Sans"/>
                <a:cs typeface="PT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55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008188" y="4030664"/>
            <a:ext cx="8501062" cy="327025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144000" bIns="36000"/>
          <a:lstStyle/>
          <a:p>
            <a:pPr marL="177800" algn="r">
              <a:defRPr/>
            </a:pPr>
            <a:endParaRPr lang="ru-RU" noProof="1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1524000" y="1025229"/>
            <a:ext cx="9153159" cy="402354"/>
          </a:xfrm>
          <a:prstGeom prst="rect">
            <a:avLst/>
          </a:prstGeom>
          <a:noFill/>
        </p:spPr>
      </p:pic>
      <p:sp>
        <p:nvSpPr>
          <p:cNvPr id="45" name="Заголовок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/>
              <a:t>Вызовы современности</a:t>
            </a:r>
            <a:endParaRPr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993900" y="1600200"/>
            <a:ext cx="895350" cy="1619250"/>
          </a:xfrm>
          <a:prstGeom prst="rect">
            <a:avLst/>
          </a:prstGeom>
          <a:solidFill>
            <a:srgbClr val="7C97AD"/>
          </a:solidFill>
          <a:ln w="38100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60422" name="Группа 90"/>
          <p:cNvGrpSpPr>
            <a:grpSpLocks/>
          </p:cNvGrpSpPr>
          <p:nvPr/>
        </p:nvGrpSpPr>
        <p:grpSpPr bwMode="auto">
          <a:xfrm>
            <a:off x="1728789" y="2725738"/>
            <a:ext cx="1165225" cy="1624012"/>
            <a:chOff x="204434" y="3079575"/>
            <a:chExt cx="1165785" cy="1624183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04434" y="3455852"/>
              <a:ext cx="1083195" cy="0"/>
            </a:xfrm>
            <a:prstGeom prst="line">
              <a:avLst/>
            </a:prstGeom>
            <a:ln w="123825" cap="rnd">
              <a:solidFill>
                <a:srgbClr val="DD8F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469673" y="3516183"/>
              <a:ext cx="900546" cy="1187575"/>
            </a:xfrm>
            <a:prstGeom prst="rect">
              <a:avLst/>
            </a:prstGeom>
            <a:solidFill>
              <a:srgbClr val="A4B8D0"/>
            </a:solidFill>
            <a:ln w="38100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4" name="Пирог 43"/>
            <p:cNvSpPr>
              <a:spLocks noChangeAspect="1"/>
            </p:cNvSpPr>
            <p:nvPr/>
          </p:nvSpPr>
          <p:spPr>
            <a:xfrm flipV="1">
              <a:off x="533204" y="3079575"/>
              <a:ext cx="756013" cy="755730"/>
            </a:xfrm>
            <a:prstGeom prst="pie">
              <a:avLst>
                <a:gd name="adj1" fmla="val 10707894"/>
                <a:gd name="adj2" fmla="val 102708"/>
              </a:avLst>
            </a:prstGeom>
            <a:solidFill>
              <a:schemeClr val="bg1"/>
            </a:solidFill>
            <a:ln w="123825">
              <a:solidFill>
                <a:srgbClr val="FFFFFF"/>
              </a:solidFill>
              <a:miter lim="800000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6" name="Пирог 45"/>
            <p:cNvSpPr>
              <a:spLocks noChangeAspect="1"/>
            </p:cNvSpPr>
            <p:nvPr/>
          </p:nvSpPr>
          <p:spPr>
            <a:xfrm>
              <a:off x="533204" y="3079575"/>
              <a:ext cx="756013" cy="755730"/>
            </a:xfrm>
            <a:prstGeom prst="pie">
              <a:avLst>
                <a:gd name="adj1" fmla="val 10794591"/>
                <a:gd name="adj2" fmla="val 38070"/>
              </a:avLst>
            </a:prstGeom>
            <a:solidFill>
              <a:srgbClr val="CE3618"/>
            </a:solidFill>
            <a:ln w="123825">
              <a:solidFill>
                <a:srgbClr val="DD8F3A"/>
              </a:solidFill>
              <a:miter lim="800000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7" name="Овал 46"/>
            <p:cNvSpPr>
              <a:spLocks noChangeAspect="1"/>
            </p:cNvSpPr>
            <p:nvPr/>
          </p:nvSpPr>
          <p:spPr>
            <a:xfrm>
              <a:off x="645971" y="3192299"/>
              <a:ext cx="532068" cy="531869"/>
            </a:xfrm>
            <a:prstGeom prst="ellipse">
              <a:avLst/>
            </a:prstGeom>
            <a:solidFill>
              <a:schemeClr val="bg1"/>
            </a:solidFill>
            <a:ln w="123825">
              <a:solidFill>
                <a:srgbClr val="A4B8D0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60434" name="TextBox 47"/>
            <p:cNvSpPr txBox="1">
              <a:spLocks noChangeArrowheads="1"/>
            </p:cNvSpPr>
            <p:nvPr/>
          </p:nvSpPr>
          <p:spPr bwMode="auto">
            <a:xfrm>
              <a:off x="592207" y="3888754"/>
              <a:ext cx="7187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3200">
                  <a:solidFill>
                    <a:schemeClr val="bg1"/>
                  </a:solidFill>
                  <a:ea typeface="PT Sans"/>
                  <a:cs typeface="PT Sans"/>
                </a:rPr>
                <a:t>01</a:t>
              </a:r>
              <a:endParaRPr lang="ru-RU" altLang="ru-RU" sz="2400">
                <a:solidFill>
                  <a:schemeClr val="bg1"/>
                </a:solidFill>
                <a:ea typeface="PT Sans"/>
                <a:cs typeface="PT Sans"/>
              </a:endParaRPr>
            </a:p>
          </p:txBody>
        </p:sp>
      </p:grpSp>
      <p:sp>
        <p:nvSpPr>
          <p:cNvPr id="60423" name="TextBox 52"/>
          <p:cNvSpPr txBox="1">
            <a:spLocks noChangeArrowheads="1"/>
          </p:cNvSpPr>
          <p:nvPr/>
        </p:nvSpPr>
        <p:spPr bwMode="auto">
          <a:xfrm>
            <a:off x="2273301" y="1779588"/>
            <a:ext cx="3590925" cy="400050"/>
          </a:xfrm>
          <a:prstGeom prst="rect">
            <a:avLst/>
          </a:prstGeom>
          <a:solidFill>
            <a:srgbClr val="DD8F3A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>
                <a:solidFill>
                  <a:schemeClr val="bg1"/>
                </a:solidFill>
              </a:rPr>
              <a:t>ВЫЗОВ ОПРЕДЕЛЕН</a:t>
            </a:r>
          </a:p>
        </p:txBody>
      </p:sp>
      <p:sp>
        <p:nvSpPr>
          <p:cNvPr id="60424" name="TextBox 81"/>
          <p:cNvSpPr txBox="1">
            <a:spLocks noChangeArrowheads="1"/>
          </p:cNvSpPr>
          <p:nvPr/>
        </p:nvSpPr>
        <p:spPr bwMode="auto">
          <a:xfrm>
            <a:off x="3006726" y="2351088"/>
            <a:ext cx="7502525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ru-RU" altLang="ru-RU" sz="2000" dirty="0"/>
              <a:t>Федеральными государственными </a:t>
            </a:r>
            <a:br>
              <a:rPr lang="ru-RU" altLang="ru-RU" sz="2000" dirty="0"/>
            </a:br>
            <a:r>
              <a:rPr lang="ru-RU" altLang="ru-RU" sz="2000" dirty="0"/>
              <a:t>образовательными стандартами.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ru-RU" altLang="ru-RU" sz="2000" dirty="0"/>
              <a:t>Проектом Стратегии социально-экономического </a:t>
            </a:r>
            <a:br>
              <a:rPr lang="ru-RU" altLang="ru-RU" sz="2000" dirty="0"/>
            </a:br>
            <a:r>
              <a:rPr lang="ru-RU" altLang="ru-RU" sz="2000" dirty="0"/>
              <a:t>развития Красноярского края до 2030 года.</a:t>
            </a:r>
          </a:p>
        </p:txBody>
      </p:sp>
      <p:sp>
        <p:nvSpPr>
          <p:cNvPr id="83" name="Равнобедренный треугольник 82"/>
          <p:cNvSpPr>
            <a:spLocks noChangeAspect="1"/>
          </p:cNvSpPr>
          <p:nvPr/>
        </p:nvSpPr>
        <p:spPr>
          <a:xfrm flipV="1">
            <a:off x="2301875" y="1779588"/>
            <a:ext cx="215900" cy="144462"/>
          </a:xfrm>
          <a:prstGeom prst="triangle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0426" name="TextBox 89"/>
          <p:cNvSpPr txBox="1">
            <a:spLocks noChangeArrowheads="1"/>
          </p:cNvSpPr>
          <p:nvPr/>
        </p:nvSpPr>
        <p:spPr bwMode="auto">
          <a:xfrm>
            <a:off x="4294188" y="4465639"/>
            <a:ext cx="62150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12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ru-RU" altLang="ru-RU" sz="2000"/>
              <a:t>метапредметные и личностные результаты,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ru-RU" altLang="ru-RU" sz="2000"/>
              <a:t>креативность,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ru-RU" altLang="ru-RU" sz="2000"/>
              <a:t>способность к самообучению,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ru-RU" altLang="ru-RU" sz="2000"/>
              <a:t>ответственность,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ru-RU" altLang="ru-RU" sz="2000"/>
              <a:t>свобода мышления,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ru-RU" altLang="ru-RU" sz="2000"/>
              <a:t>высокая степень адаптивности.</a:t>
            </a:r>
          </a:p>
        </p:txBody>
      </p:sp>
      <p:sp>
        <p:nvSpPr>
          <p:cNvPr id="60427" name="Прямоугольник 19"/>
          <p:cNvSpPr>
            <a:spLocks noChangeArrowheads="1"/>
          </p:cNvSpPr>
          <p:nvPr/>
        </p:nvSpPr>
        <p:spPr bwMode="auto">
          <a:xfrm>
            <a:off x="4948238" y="3967163"/>
            <a:ext cx="5561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2000">
                <a:solidFill>
                  <a:srgbClr val="5077A6"/>
                </a:solidFill>
              </a:rPr>
              <a:t>НОВЫЕ ОБРАЗОВАТЕЛЬНЫЕ РЕЗУЛЬТАТЫ</a:t>
            </a:r>
          </a:p>
        </p:txBody>
      </p:sp>
      <p:sp>
        <p:nvSpPr>
          <p:cNvPr id="22" name="Равнобедренный треугольник 21"/>
          <p:cNvSpPr>
            <a:spLocks noChangeAspect="1"/>
          </p:cNvSpPr>
          <p:nvPr/>
        </p:nvSpPr>
        <p:spPr>
          <a:xfrm flipV="1">
            <a:off x="10321926" y="4370388"/>
            <a:ext cx="214313" cy="144462"/>
          </a:xfrm>
          <a:prstGeom prst="triangle">
            <a:avLst/>
          </a:prstGeom>
          <a:solidFill>
            <a:srgbClr val="5077A6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7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238348" y="2571744"/>
            <a:ext cx="7786742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Проекты ОУ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571496"/>
            <a:ext cx="9144000" cy="642926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  <a:ea typeface="+mj-ea"/>
                <a:cs typeface="+mj-cs"/>
              </a:rPr>
              <a:t>Муниципальная стратегия развития образования</a:t>
            </a:r>
          </a:p>
        </p:txBody>
      </p:sp>
      <p:grpSp>
        <p:nvGrpSpPr>
          <p:cNvPr id="2" name="Группа 8"/>
          <p:cNvGrpSpPr/>
          <p:nvPr/>
        </p:nvGrpSpPr>
        <p:grpSpPr>
          <a:xfrm>
            <a:off x="1738283" y="1260449"/>
            <a:ext cx="3929091" cy="1668487"/>
            <a:chOff x="785786" y="1407743"/>
            <a:chExt cx="2214578" cy="1378315"/>
          </a:xfrm>
        </p:grpSpPr>
        <p:sp>
          <p:nvSpPr>
            <p:cNvPr id="8" name="Равнобедренный треугольник 7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6164" y="1407743"/>
              <a:ext cx="2143140" cy="68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Повышение качества</a:t>
              </a:r>
            </a:p>
            <a:p>
              <a:pPr algn="ctr"/>
              <a:r>
                <a:rPr lang="ru-RU" sz="1600" b="1" dirty="0"/>
                <a:t>физико-математического</a:t>
              </a:r>
            </a:p>
            <a:p>
              <a:pPr algn="ctr"/>
              <a:r>
                <a:rPr lang="ru-RU" sz="1600" b="1" dirty="0"/>
                <a:t> образования</a:t>
              </a: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6524628" y="1285861"/>
            <a:ext cx="3929090" cy="1643073"/>
            <a:chOff x="785786" y="1428736"/>
            <a:chExt cx="2214578" cy="1357322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662" y="1487752"/>
              <a:ext cx="1928826" cy="279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Развитие языковой компетенции</a:t>
              </a: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2238348" y="3429000"/>
            <a:ext cx="785818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Новые форматы городских интеллектуальных мероприятий </a:t>
            </a:r>
            <a:r>
              <a:rPr lang="ru-RU" sz="1600" b="1" dirty="0"/>
              <a:t>«Математический турнир», «Интеллект-марафон», </a:t>
            </a:r>
          </a:p>
          <a:p>
            <a:pPr algn="ctr"/>
            <a:r>
              <a:rPr lang="ru-RU" sz="1600" b="1" dirty="0"/>
              <a:t>«Большая восьмерка», «Мы - будущее региона!»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38348" y="4429132"/>
            <a:ext cx="785818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Новые направления во взаимодействии с </a:t>
            </a:r>
            <a:r>
              <a:rPr lang="ru-RU" sz="1600" b="1" dirty="0" err="1"/>
              <a:t>ЛПИфСФУ</a:t>
            </a:r>
            <a:r>
              <a:rPr lang="ru-RU" sz="1600" b="1" dirty="0"/>
              <a:t>, </a:t>
            </a:r>
            <a:r>
              <a:rPr lang="ru-RU" sz="1600" b="1" dirty="0" err="1"/>
              <a:t>СибГТУ</a:t>
            </a:r>
            <a:endParaRPr lang="ru-RU" sz="16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38348" y="5214950"/>
            <a:ext cx="785818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Специализированные классы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1666844" y="6000768"/>
            <a:ext cx="8786874" cy="714380"/>
          </a:xfrm>
          <a:prstGeom prst="rightArrow">
            <a:avLst>
              <a:gd name="adj1" fmla="val 73273"/>
              <a:gd name="adj2" fmla="val 400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Разработка муниципального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37043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муниципалитета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Повышение физико-математического образования;</a:t>
            </a:r>
          </a:p>
          <a:p>
            <a:pPr lvl="0"/>
            <a:r>
              <a:rPr lang="ru-RU" dirty="0"/>
              <a:t>Развитие языковых </a:t>
            </a:r>
            <a:r>
              <a:rPr lang="ru-RU" dirty="0" smtClean="0"/>
              <a:t>компетенций;</a:t>
            </a:r>
            <a:endParaRPr lang="ru-RU" dirty="0"/>
          </a:p>
          <a:p>
            <a:pPr lvl="0"/>
            <a:r>
              <a:rPr lang="ru-RU" dirty="0"/>
              <a:t>Проблема освоения педагогами системно-</a:t>
            </a:r>
            <a:r>
              <a:rPr lang="ru-RU" dirty="0" err="1"/>
              <a:t>деятельностного</a:t>
            </a:r>
            <a:r>
              <a:rPr lang="ru-RU" dirty="0"/>
              <a:t> </a:t>
            </a:r>
            <a:r>
              <a:rPr lang="ru-RU" dirty="0" smtClean="0"/>
              <a:t>подхода;</a:t>
            </a:r>
            <a:endParaRPr lang="ru-RU" dirty="0"/>
          </a:p>
          <a:p>
            <a:pPr lvl="0"/>
            <a:r>
              <a:rPr lang="ru-RU" dirty="0"/>
              <a:t>Проблема построения системы оценки качества общего </a:t>
            </a:r>
            <a:r>
              <a:rPr lang="ru-RU" dirty="0" smtClean="0"/>
              <a:t>образования;</a:t>
            </a:r>
            <a:endParaRPr lang="ru-RU" dirty="0"/>
          </a:p>
          <a:p>
            <a:pPr lvl="0"/>
            <a:r>
              <a:rPr lang="ru-RU" dirty="0"/>
              <a:t>Проблема преемственности оп по уровням </a:t>
            </a:r>
            <a:r>
              <a:rPr lang="ru-RU" dirty="0" smtClean="0"/>
              <a:t>образования.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/>
          </p:nvPr>
        </p:nvGraphicFramePr>
        <p:xfrm>
          <a:off x="1631504" y="1124744"/>
          <a:ext cx="90364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34"/>
          <p:cNvSpPr>
            <a:spLocks noGrp="1"/>
          </p:cNvSpPr>
          <p:nvPr>
            <p:ph type="title"/>
          </p:nvPr>
        </p:nvSpPr>
        <p:spPr>
          <a:xfrm>
            <a:off x="1524000" y="42860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Кадровый потенциал</a:t>
            </a:r>
          </a:p>
        </p:txBody>
      </p:sp>
    </p:spTree>
    <p:extLst>
      <p:ext uri="{BB962C8B-B14F-4D97-AF65-F5344CB8AC3E}">
        <p14:creationId xmlns:p14="http://schemas.microsoft.com/office/powerpoint/2010/main" val="7187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Georgia" panose="02040502050405020303" pitchFamily="18" charset="0"/>
              </a:rPr>
              <a:t>Цель: </a:t>
            </a:r>
            <a:endParaRPr lang="ru-RU" sz="4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обеспечение </a:t>
            </a:r>
            <a:r>
              <a:rPr lang="ru-RU" sz="3200" dirty="0"/>
              <a:t>условий для качественного образования воспитанников и обучающихся и достижение положительной динамики результатов, значимых для городской системы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22070"/>
            <a:ext cx="10018713" cy="914399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>Из Резолюция августовского педагогического совета  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32857"/>
            <a:ext cx="10285324" cy="564315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dirty="0"/>
              <a:t>Провести мониторинг промежуточных результатов реализации муниципальной Стратегии развития образования.</a:t>
            </a:r>
          </a:p>
          <a:p>
            <a:pPr lvl="0"/>
            <a:r>
              <a:rPr lang="ru-RU" dirty="0"/>
              <a:t>Внедрить в практику муниципалитета независимую оценку качества образования всех уровней.</a:t>
            </a:r>
          </a:p>
          <a:p>
            <a:pPr lvl="0"/>
            <a:r>
              <a:rPr lang="ru-RU" dirty="0"/>
              <a:t>Обеспечить преемственное внедрение ФГОС на всех уровнях образования, в том числе для обучающихся с особыми образовательными потребностями. </a:t>
            </a:r>
          </a:p>
          <a:p>
            <a:pPr lvl="0"/>
            <a:r>
              <a:rPr lang="ru-RU" dirty="0"/>
              <a:t>Обеспечить качественную образовательную деятельность муниципальных и краевых специализированных классов.</a:t>
            </a:r>
          </a:p>
          <a:p>
            <a:pPr lvl="0"/>
            <a:r>
              <a:rPr lang="ru-RU" dirty="0"/>
              <a:t>Разработать комплекс мер на муниципальном уровне и уровне ОУ по реализации Стратегии развития воспитания до 2025 года.</a:t>
            </a:r>
          </a:p>
          <a:p>
            <a:pPr lvl="0"/>
            <a:r>
              <a:rPr lang="ru-RU" dirty="0"/>
              <a:t>Организовать в 2016/2017 учебном году работу «открытой площадки» для лидеров школьного ученического самоуправления.</a:t>
            </a:r>
          </a:p>
          <a:p>
            <a:pPr lvl="0"/>
            <a:r>
              <a:rPr lang="ru-RU" dirty="0"/>
              <a:t>Активизировать деятельность ОУ по включению в программы дополнительного образовательного образования детей в возрасте от 5 до 18 лет до 91 %</a:t>
            </a:r>
          </a:p>
          <a:p>
            <a:pPr lvl="0"/>
            <a:r>
              <a:rPr lang="ru-RU" dirty="0"/>
              <a:t>Обеспечить условия для инклюзивного образования детей-инвалидов в 50% ОУ и ДОУ.</a:t>
            </a:r>
          </a:p>
          <a:p>
            <a:pPr marL="0" indent="0" algn="just" fontAlgn="base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Городские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методические кафедры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25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421</TotalTime>
  <Words>823</Words>
  <Application>Microsoft Office PowerPoint</Application>
  <PresentationFormat>Широкоэкранный</PresentationFormat>
  <Paragraphs>121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Georgia</vt:lpstr>
      <vt:lpstr>PT Sans</vt:lpstr>
      <vt:lpstr>Times New Roman</vt:lpstr>
      <vt:lpstr>Параллакс</vt:lpstr>
      <vt:lpstr>О  новых формах организации профессиональных сообществ</vt:lpstr>
      <vt:lpstr>Вызовы современности</vt:lpstr>
      <vt:lpstr>Вызовы современности</vt:lpstr>
      <vt:lpstr>Презентация PowerPoint</vt:lpstr>
      <vt:lpstr>Проблемы муниципалитета</vt:lpstr>
      <vt:lpstr>Кадровый потенциал</vt:lpstr>
      <vt:lpstr>Цель: </vt:lpstr>
      <vt:lpstr>Из Резолюция августовского педагогического совета  </vt:lpstr>
      <vt:lpstr>Городские метапредметные методические кафедры</vt:lpstr>
      <vt:lpstr>Глоссарий</vt:lpstr>
      <vt:lpstr>Глоссарий</vt:lpstr>
      <vt:lpstr>Метапредметные методические кафедры</vt:lpstr>
      <vt:lpstr>Задачи метапредметных методических кафедр</vt:lpstr>
      <vt:lpstr>Содержание и основные формы деятельности  метапредметной методической кафедры </vt:lpstr>
      <vt:lpstr>Предполагаемые результаты</vt:lpstr>
      <vt:lpstr>Документация ММК</vt:lpstr>
      <vt:lpstr>Работа в группах</vt:lpstr>
      <vt:lpstr>Примерные темы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деятельности метапредметных методических кафедр  </dc:title>
  <dc:creator>Наталья</dc:creator>
  <cp:lastModifiedBy>Наталья</cp:lastModifiedBy>
  <cp:revision>46</cp:revision>
  <cp:lastPrinted>2016-09-28T08:32:45Z</cp:lastPrinted>
  <dcterms:created xsi:type="dcterms:W3CDTF">2016-09-28T03:56:21Z</dcterms:created>
  <dcterms:modified xsi:type="dcterms:W3CDTF">2016-10-06T07:38:12Z</dcterms:modified>
</cp:coreProperties>
</file>